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4" r:id="rId2"/>
    <p:sldId id="2147475691" r:id="rId3"/>
    <p:sldId id="2147475696" r:id="rId4"/>
    <p:sldId id="2147475697" r:id="rId5"/>
    <p:sldId id="301" r:id="rId6"/>
    <p:sldId id="15007" r:id="rId7"/>
    <p:sldId id="502" r:id="rId8"/>
    <p:sldId id="14974" r:id="rId9"/>
    <p:sldId id="2147475698" r:id="rId10"/>
    <p:sldId id="2147475695" r:id="rId11"/>
    <p:sldId id="2076138076" r:id="rId12"/>
    <p:sldId id="2147475703" r:id="rId13"/>
    <p:sldId id="2147475699" r:id="rId14"/>
    <p:sldId id="2147475702" r:id="rId15"/>
    <p:sldId id="2147475701" r:id="rId16"/>
    <p:sldId id="2147475705" r:id="rId17"/>
    <p:sldId id="2076138077" r:id="rId18"/>
    <p:sldId id="14934" r:id="rId19"/>
    <p:sldId id="14939"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1629722-7D2C-475A-B633-3711D7C9AFFD}">
  <a:tblStyle styleId="{81629722-7D2C-475A-B633-3711D7C9AFFD}" styleName="BCLP Gray Table">
    <a:wholeTbl>
      <a:tcTxStyle>
        <a:fontRef idx="minor">
          <a:prstClr val="black"/>
        </a:fontRef>
        <a:schemeClr val="dk1"/>
      </a:tcTxStyle>
      <a:tcStyle>
        <a:tcBdr>
          <a:left>
            <a:ln w="6350" cmpd="sng">
              <a:solidFill>
                <a:schemeClr val="accent4"/>
              </a:solidFill>
            </a:ln>
          </a:left>
          <a:right>
            <a:ln w="6350" cmpd="sng">
              <a:solidFill>
                <a:schemeClr val="accent4"/>
              </a:solidFill>
            </a:ln>
          </a:right>
          <a:top>
            <a:ln w="6350" cmpd="sng">
              <a:solidFill>
                <a:schemeClr val="accent4"/>
              </a:solidFill>
            </a:ln>
          </a:top>
          <a:bottom>
            <a:ln w="6350" cmpd="sng">
              <a:solidFill>
                <a:schemeClr val="accent4"/>
              </a:solidFill>
            </a:ln>
          </a:bottom>
          <a:insideH>
            <a:ln w="6350" cmpd="sng">
              <a:solidFill>
                <a:schemeClr val="accent4"/>
              </a:solidFill>
            </a:ln>
          </a:insideH>
          <a:insideV>
            <a:ln w="6350" cmpd="sng">
              <a:solidFill>
                <a:schemeClr val="accent4"/>
              </a:solidFill>
            </a:ln>
          </a:insideV>
        </a:tcBdr>
        <a:fill>
          <a:noFill/>
        </a:fill>
      </a:tcStyle>
    </a:wholeTbl>
    <a:band1H>
      <a:tcStyle>
        <a:tcBdr/>
        <a:fill>
          <a:solidFill>
            <a:schemeClr val="lt1"/>
          </a:solidFill>
        </a:fill>
      </a:tcStyle>
    </a:band1H>
    <a:band2H>
      <a:tcStyle>
        <a:tcBdr/>
        <a:fill>
          <a:solidFill>
            <a:srgbClr val="ECEAE4"/>
          </a:solidFill>
        </a:fill>
      </a:tcStyle>
    </a:band2H>
    <a:band1V>
      <a:tcStyle>
        <a:tcBdr/>
      </a:tcStyle>
    </a:band1V>
    <a:band2V>
      <a:tcStyle>
        <a:tcBdr/>
      </a:tcStyle>
    </a:band2V>
    <a:firstCol>
      <a:tcStyle>
        <a:tcBdr/>
      </a:tcStyle>
    </a:firstCol>
    <a:firstRow>
      <a:tcTxStyle b="on">
        <a:fontRef idx="minor">
          <a:prstClr val="black"/>
        </a:fontRef>
        <a:schemeClr val="lt1"/>
      </a:tcTxStyle>
      <a:tcStyle>
        <a:tcBdr/>
        <a:fill>
          <a:solidFill>
            <a:schemeClr val="accent3"/>
          </a:solidFill>
        </a:fill>
      </a:tcStyle>
    </a:firstRow>
    <a:neCell>
      <a:tcStyle>
        <a:tcBdr/>
      </a:tcStyle>
    </a:neCell>
    <a:nwCell>
      <a:tcStyle>
        <a:tcBdr/>
      </a:tcStyle>
    </a:nwCell>
  </a:tblStyle>
  <a:tblStyle styleId="{1B761D0B-3D10-47B2-AD0D-2F353AD06986}" styleName="BCLP Blue Table">
    <a:wholeTbl>
      <a:tcTxStyle>
        <a:fontRef idx="minor">
          <a:prstClr val="black"/>
        </a:fontRef>
        <a:schemeClr val="dk1"/>
      </a:tcTxStyle>
      <a:tcStyle>
        <a:tcBdr>
          <a:left>
            <a:ln w="6350" cmpd="sng">
              <a:solidFill>
                <a:srgbClr val="85A2B0"/>
              </a:solidFill>
            </a:ln>
          </a:left>
          <a:right>
            <a:ln w="6350" cmpd="sng">
              <a:solidFill>
                <a:srgbClr val="85A2B0"/>
              </a:solidFill>
            </a:ln>
          </a:right>
          <a:top>
            <a:ln w="6350" cmpd="sng">
              <a:solidFill>
                <a:srgbClr val="85A2B0"/>
              </a:solidFill>
            </a:ln>
          </a:top>
          <a:bottom>
            <a:ln w="6350" cmpd="sng">
              <a:solidFill>
                <a:srgbClr val="85A2B0"/>
              </a:solidFill>
            </a:ln>
          </a:bottom>
          <a:insideH>
            <a:ln w="6350" cmpd="sng">
              <a:solidFill>
                <a:srgbClr val="85A2B0"/>
              </a:solidFill>
            </a:ln>
          </a:insideH>
          <a:insideV>
            <a:ln w="6350" cmpd="sng">
              <a:solidFill>
                <a:srgbClr val="85A2B0"/>
              </a:solidFill>
            </a:ln>
          </a:insideV>
        </a:tcBdr>
        <a:fill>
          <a:noFill/>
        </a:fill>
      </a:tcStyle>
    </a:wholeTbl>
    <a:band1H>
      <a:tcStyle>
        <a:tcBdr/>
        <a:fill>
          <a:solidFill>
            <a:schemeClr val="lt1"/>
          </a:solidFill>
        </a:fill>
      </a:tcStyle>
    </a:band1H>
    <a:band2H>
      <a:tcStyle>
        <a:tcBdr/>
        <a:fill>
          <a:solidFill>
            <a:srgbClr val="D6E0E5"/>
          </a:solidFill>
        </a:fill>
      </a:tcStyle>
    </a:band2H>
    <a:band1V>
      <a:tcStyle>
        <a:tcBdr/>
      </a:tcStyle>
    </a:band1V>
    <a:band2V>
      <a:tcStyle>
        <a:tcBdr/>
      </a:tcStyle>
    </a:band2V>
    <a:firstCol>
      <a:tcStyle>
        <a:tcBdr/>
      </a:tcStyle>
    </a:firstCol>
    <a:firstRow>
      <a:tcTxStyle b="on">
        <a:fontRef idx="minor">
          <a:prstClr val="black"/>
        </a:fontRef>
        <a:schemeClr val="lt1"/>
      </a:tcTxStyle>
      <a:tcStyle>
        <a:tcBdr/>
        <a:fill>
          <a:solidFill>
            <a:schemeClr val="accent1"/>
          </a:solidFill>
        </a:fill>
      </a:tcStyle>
    </a:firstRow>
    <a:neCell>
      <a:tcStyle>
        <a:tcBdr/>
      </a:tcStyle>
    </a:neCell>
    <a:nwCell>
      <a:tcStyle>
        <a:tcBdr/>
      </a:tcStyle>
    </a:nwCell>
  </a:tblStyle>
  <a:tblStyle styleId="{67FE198A-3DA5-4A82-A984-3CC8CEAB0FA0}" styleName="BCLP Plain Table">
    <a:wholeTbl>
      <a:tcTxStyle>
        <a:fontRef idx="minor">
          <a:prstClr val="black"/>
        </a:fontRef>
        <a:schemeClr val="dk1"/>
      </a:tcTxStyle>
      <a:tcStyle>
        <a:tcBdr>
          <a:left>
            <a:ln w="6350" cmpd="sng">
              <a:solidFill>
                <a:schemeClr val="accent3"/>
              </a:solidFill>
            </a:ln>
          </a:left>
          <a:right>
            <a:ln w="6350" cmpd="sng">
              <a:solidFill>
                <a:schemeClr val="accent3"/>
              </a:solidFill>
            </a:ln>
          </a:right>
          <a:top>
            <a:ln w="6350" cmpd="sng">
              <a:solidFill>
                <a:schemeClr val="accent3"/>
              </a:solidFill>
            </a:ln>
          </a:top>
          <a:bottom>
            <a:ln w="6350" cmpd="sng">
              <a:solidFill>
                <a:schemeClr val="accent3"/>
              </a:solidFill>
            </a:ln>
          </a:bottom>
          <a:insideH>
            <a:ln w="6350" cmpd="sng">
              <a:solidFill>
                <a:schemeClr val="accent3"/>
              </a:solidFill>
            </a:ln>
          </a:insideH>
          <a:insideV>
            <a:ln w="6350" cmpd="sng">
              <a:solidFill>
                <a:schemeClr val="accent3"/>
              </a:solidFill>
            </a:ln>
          </a:insideV>
        </a:tcBdr>
        <a:fill>
          <a:noFill/>
        </a:fill>
      </a:tcStyle>
    </a:wholeTbl>
    <a:band1H>
      <a:tcStyle>
        <a:tcBdr/>
        <a:fill>
          <a:solidFill>
            <a:schemeClr val="lt1"/>
          </a:solidFill>
        </a:fill>
      </a:tcStyle>
    </a:band1H>
    <a:band2H>
      <a:tcStyle>
        <a:tcBdr/>
        <a:fill>
          <a:solidFill>
            <a:schemeClr val="lt1"/>
          </a:solidFill>
        </a:fill>
      </a:tcStyle>
    </a:band2H>
    <a:band1V>
      <a:tcStyle>
        <a:tcBdr/>
      </a:tcStyle>
    </a:band1V>
    <a:band2V>
      <a:tcStyle>
        <a:tcBdr/>
      </a:tcStyle>
    </a:band2V>
    <a:firstCol>
      <a:tcStyle>
        <a:tcBdr/>
      </a:tcStyle>
    </a:firstCol>
    <a:firstRow>
      <a:tcTxStyle b="on">
        <a:fontRef idx="minor">
          <a:prstClr val="black"/>
        </a:fontRef>
        <a:schemeClr val="lt1"/>
      </a:tcTxStyle>
      <a:tcStyle>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9" autoAdjust="0"/>
    <p:restoredTop sz="75630" autoAdjust="0"/>
  </p:normalViewPr>
  <p:slideViewPr>
    <p:cSldViewPr snapToGrid="0" showGuides="1">
      <p:cViewPr varScale="1">
        <p:scale>
          <a:sx n="48" d="100"/>
          <a:sy n="48" d="100"/>
        </p:scale>
        <p:origin x="1208" y="28"/>
      </p:cViewPr>
      <p:guideLst>
        <p:guide orient="horz" pos="2205"/>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7B8BE-3174-E495-D24B-91D5559A0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B4901FB-BC14-B819-66AB-32D94D0FE7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3AE57-BB52-4C50-B9B7-0EAB78525A03}" type="datetimeFigureOut">
              <a:rPr lang="en-US" smtClean="0"/>
              <a:t>7/17/2025</a:t>
            </a:fld>
            <a:endParaRPr lang="en-US" dirty="0"/>
          </a:p>
        </p:txBody>
      </p:sp>
      <p:sp>
        <p:nvSpPr>
          <p:cNvPr id="4" name="Footer Placeholder 3">
            <a:extLst>
              <a:ext uri="{FF2B5EF4-FFF2-40B4-BE49-F238E27FC236}">
                <a16:creationId xmlns:a16="http://schemas.microsoft.com/office/drawing/2014/main" id="{E89F9031-34BA-4E5F-26B5-B0ED1F8E12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BD2EFB0-DD80-28C7-1180-719CF2BA4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F7F8B-2D5A-481E-8264-8F418941BE9C}" type="slidenum">
              <a:rPr lang="en-US" smtClean="0"/>
              <a:t>‹#›</a:t>
            </a:fld>
            <a:endParaRPr lang="en-US" dirty="0"/>
          </a:p>
        </p:txBody>
      </p:sp>
    </p:spTree>
    <p:extLst>
      <p:ext uri="{BB962C8B-B14F-4D97-AF65-F5344CB8AC3E}">
        <p14:creationId xmlns:p14="http://schemas.microsoft.com/office/powerpoint/2010/main" val="2282305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4AA76-CD0D-4BC1-9896-5D98F736A988}" type="datetimeFigureOut">
              <a:rPr lang="en-US" smtClean="0"/>
              <a:t>7/17/2025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EE93B-D64B-4273-B4FA-3D8D80B29E41}" type="slidenum">
              <a:rPr lang="en-US" smtClean="0"/>
              <a:t>‹#›</a:t>
            </a:fld>
            <a:endParaRPr lang="en-US" dirty="0"/>
          </a:p>
        </p:txBody>
      </p:sp>
    </p:spTree>
    <p:extLst>
      <p:ext uri="{BB962C8B-B14F-4D97-AF65-F5344CB8AC3E}">
        <p14:creationId xmlns:p14="http://schemas.microsoft.com/office/powerpoint/2010/main" val="238212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EE93B-D64B-4273-B4FA-3D8D80B29E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10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0FAAF-A34D-044C-9711-918485CDF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DB26F-012A-AC42-3FC3-1156B2526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EC79D-7965-32A3-0B3F-2A12F5F3FE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505FA0-D5A6-0B91-EF13-681F4DBC9646}"/>
              </a:ext>
            </a:extLst>
          </p:cNvPr>
          <p:cNvSpPr>
            <a:spLocks noGrp="1"/>
          </p:cNvSpPr>
          <p:nvPr>
            <p:ph type="sldNum" sz="quarter" idx="5"/>
          </p:nvPr>
        </p:nvSpPr>
        <p:spPr/>
        <p:txBody>
          <a:bodyPr/>
          <a:lstStyle/>
          <a:p>
            <a:fld id="{6E4EE93B-D64B-4273-B4FA-3D8D80B29E41}" type="slidenum">
              <a:rPr lang="en-US" smtClean="0"/>
              <a:t>13</a:t>
            </a:fld>
            <a:endParaRPr lang="en-US" dirty="0"/>
          </a:p>
        </p:txBody>
      </p:sp>
    </p:spTree>
    <p:extLst>
      <p:ext uri="{BB962C8B-B14F-4D97-AF65-F5344CB8AC3E}">
        <p14:creationId xmlns:p14="http://schemas.microsoft.com/office/powerpoint/2010/main" val="59671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3FAD9-14E4-02F4-4C1D-3A24D15B4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0D22D-094B-4FFD-2CE1-7DEFEF337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458D5-745A-2841-F1DD-3B3E28D1E1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018CB4-B39E-580D-C33C-1B7419FECB7B}"/>
              </a:ext>
            </a:extLst>
          </p:cNvPr>
          <p:cNvSpPr>
            <a:spLocks noGrp="1"/>
          </p:cNvSpPr>
          <p:nvPr>
            <p:ph type="sldNum" sz="quarter" idx="5"/>
          </p:nvPr>
        </p:nvSpPr>
        <p:spPr/>
        <p:txBody>
          <a:bodyPr/>
          <a:lstStyle/>
          <a:p>
            <a:fld id="{6E4EE93B-D64B-4273-B4FA-3D8D80B29E41}" type="slidenum">
              <a:rPr lang="en-US" smtClean="0"/>
              <a:t>14</a:t>
            </a:fld>
            <a:endParaRPr lang="en-US" dirty="0"/>
          </a:p>
        </p:txBody>
      </p:sp>
    </p:spTree>
    <p:extLst>
      <p:ext uri="{BB962C8B-B14F-4D97-AF65-F5344CB8AC3E}">
        <p14:creationId xmlns:p14="http://schemas.microsoft.com/office/powerpoint/2010/main" val="205709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D804-E54C-64A4-830E-249BDCC4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19A04-6DAF-45C9-4D97-BF7D7A655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4083B-DDAE-EA5F-79CC-0CAF3EEA24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F3B48D-5241-59A0-39F2-6F238118A40A}"/>
              </a:ext>
            </a:extLst>
          </p:cNvPr>
          <p:cNvSpPr>
            <a:spLocks noGrp="1"/>
          </p:cNvSpPr>
          <p:nvPr>
            <p:ph type="sldNum" sz="quarter" idx="5"/>
          </p:nvPr>
        </p:nvSpPr>
        <p:spPr/>
        <p:txBody>
          <a:bodyPr/>
          <a:lstStyle/>
          <a:p>
            <a:fld id="{6E4EE93B-D64B-4273-B4FA-3D8D80B29E41}" type="slidenum">
              <a:rPr lang="en-US" smtClean="0"/>
              <a:t>15</a:t>
            </a:fld>
            <a:endParaRPr lang="en-US" dirty="0"/>
          </a:p>
        </p:txBody>
      </p:sp>
    </p:spTree>
    <p:extLst>
      <p:ext uri="{BB962C8B-B14F-4D97-AF65-F5344CB8AC3E}">
        <p14:creationId xmlns:p14="http://schemas.microsoft.com/office/powerpoint/2010/main" val="101824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D804-E54C-64A4-830E-249BDCC4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19A04-6DAF-45C9-4D97-BF7D7A655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4083B-DDAE-EA5F-79CC-0CAF3EEA24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7F3B48D-5241-59A0-39F2-6F238118A40A}"/>
              </a:ext>
            </a:extLst>
          </p:cNvPr>
          <p:cNvSpPr>
            <a:spLocks noGrp="1"/>
          </p:cNvSpPr>
          <p:nvPr>
            <p:ph type="sldNum" sz="quarter" idx="5"/>
          </p:nvPr>
        </p:nvSpPr>
        <p:spPr/>
        <p:txBody>
          <a:bodyPr/>
          <a:lstStyle/>
          <a:p>
            <a:fld id="{6E4EE93B-D64B-4273-B4FA-3D8D80B29E41}" type="slidenum">
              <a:rPr lang="en-US" smtClean="0"/>
              <a:t>16</a:t>
            </a:fld>
            <a:endParaRPr lang="en-US" dirty="0"/>
          </a:p>
        </p:txBody>
      </p:sp>
    </p:spTree>
    <p:extLst>
      <p:ext uri="{BB962C8B-B14F-4D97-AF65-F5344CB8AC3E}">
        <p14:creationId xmlns:p14="http://schemas.microsoft.com/office/powerpoint/2010/main" val="278985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big changes that will make a real difference to you – these all require legislative change to be able to action.</a:t>
            </a:r>
          </a:p>
          <a:p>
            <a:endParaRPr lang="en-GB" dirty="0"/>
          </a:p>
          <a:p>
            <a:r>
              <a:rPr lang="en-GB" dirty="0"/>
              <a:t>When?? “When Parliamentary time allows”</a:t>
            </a:r>
          </a:p>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D5111-DB18-409C-A1FD-0864C79F1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87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4EE93B-D64B-4273-B4FA-3D8D80B29E41}" type="slidenum">
              <a:rPr lang="en-US" smtClean="0"/>
              <a:t>19</a:t>
            </a:fld>
            <a:endParaRPr lang="en-US" dirty="0"/>
          </a:p>
        </p:txBody>
      </p:sp>
    </p:spTree>
    <p:extLst>
      <p:ext uri="{BB962C8B-B14F-4D97-AF65-F5344CB8AC3E}">
        <p14:creationId xmlns:p14="http://schemas.microsoft.com/office/powerpoint/2010/main" val="17653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4</a:t>
            </a:fld>
            <a:endParaRPr lang="en-US" dirty="0"/>
          </a:p>
        </p:txBody>
      </p:sp>
    </p:spTree>
    <p:extLst>
      <p:ext uri="{BB962C8B-B14F-4D97-AF65-F5344CB8AC3E}">
        <p14:creationId xmlns:p14="http://schemas.microsoft.com/office/powerpoint/2010/main" val="411133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overall ambition – to make </a:t>
            </a:r>
            <a:r>
              <a:rPr lang="en-GB" dirty="0" err="1"/>
              <a:t>SMCR</a:t>
            </a:r>
            <a:r>
              <a:rPr lang="en-GB" dirty="0"/>
              <a:t> only half as burdensome as it is now.</a:t>
            </a:r>
          </a:p>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5</a:t>
            </a:fld>
            <a:endParaRPr lang="en-US" dirty="0"/>
          </a:p>
        </p:txBody>
      </p:sp>
    </p:spTree>
    <p:extLst>
      <p:ext uri="{BB962C8B-B14F-4D97-AF65-F5344CB8AC3E}">
        <p14:creationId xmlns:p14="http://schemas.microsoft.com/office/powerpoint/2010/main" val="356492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6</a:t>
            </a:fld>
            <a:endParaRPr lang="en-US" dirty="0"/>
          </a:p>
        </p:txBody>
      </p:sp>
    </p:spTree>
    <p:extLst>
      <p:ext uri="{BB962C8B-B14F-4D97-AF65-F5344CB8AC3E}">
        <p14:creationId xmlns:p14="http://schemas.microsoft.com/office/powerpoint/2010/main" val="185759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7</a:t>
            </a:fld>
            <a:endParaRPr lang="en-US" dirty="0"/>
          </a:p>
        </p:txBody>
      </p:sp>
    </p:spTree>
    <p:extLst>
      <p:ext uri="{BB962C8B-B14F-4D97-AF65-F5344CB8AC3E}">
        <p14:creationId xmlns:p14="http://schemas.microsoft.com/office/powerpoint/2010/main" val="536321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Legislative changes proposed: repeal of provisions of the Financial Services and Markets Act 2000 that were introduced post-financial crisis by the Banking Reform Act 2013, to create the </a:t>
            </a:r>
            <a:r>
              <a:rPr lang="en-GB" sz="1200" dirty="0" err="1"/>
              <a:t>SMCR</a:t>
            </a:r>
            <a:endParaRPr lang="en-GB" sz="1200" dirty="0"/>
          </a:p>
          <a:p>
            <a:endParaRPr lang="en-GB" dirty="0"/>
          </a:p>
          <a:p>
            <a:r>
              <a:rPr lang="en-GB" dirty="0" err="1"/>
              <a:t>SMF</a:t>
            </a:r>
            <a:r>
              <a:rPr lang="en-GB" dirty="0"/>
              <a:t> provisions: context is that </a:t>
            </a:r>
            <a:r>
              <a:rPr lang="en-GB" dirty="0" err="1"/>
              <a:t>ror</a:t>
            </a:r>
            <a:r>
              <a:rPr lang="en-GB" dirty="0"/>
              <a:t> the 2024-25 financial year, the PRA approved 1,130 applications while the </a:t>
            </a:r>
            <a:r>
              <a:rPr lang="en-GB" dirty="0" err="1"/>
              <a:t>FCA</a:t>
            </a:r>
            <a:r>
              <a:rPr lang="en-GB" dirty="0"/>
              <a:t> approved 5,264. There is scope for reform to significantly reduce the number of pre-approvals that need to be sought from the regulators, without undermining the policy objectives of the </a:t>
            </a:r>
            <a:r>
              <a:rPr lang="en-GB" dirty="0" err="1"/>
              <a:t>SM&amp;CR</a:t>
            </a:r>
            <a:r>
              <a:rPr lang="en-GB" dirty="0"/>
              <a:t>, and the government proposes two key changes to the legislative framework to support this. The first is to make changes to the legislation to provide regulators with greater flexibility in how they define Senior Management Functions. The second is to make it possible for regulators to focus pre-approval on some senior manager roles, while for others, firms could conduct checks themselves and notify regulators of new appointments.</a:t>
            </a:r>
          </a:p>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8</a:t>
            </a:fld>
            <a:endParaRPr lang="en-US" dirty="0"/>
          </a:p>
        </p:txBody>
      </p:sp>
    </p:spTree>
    <p:extLst>
      <p:ext uri="{BB962C8B-B14F-4D97-AF65-F5344CB8AC3E}">
        <p14:creationId xmlns:p14="http://schemas.microsoft.com/office/powerpoint/2010/main" val="343268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54D3-E529-80A0-877F-6079CB8B6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0FAC-DB01-0C2D-59D0-6C1FBE3C71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99AD5-E8F1-37E1-A265-F2631A8E78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BF6531-EF3F-3023-59CE-13B4CBF87819}"/>
              </a:ext>
            </a:extLst>
          </p:cNvPr>
          <p:cNvSpPr>
            <a:spLocks noGrp="1"/>
          </p:cNvSpPr>
          <p:nvPr>
            <p:ph type="sldNum" sz="quarter" idx="5"/>
          </p:nvPr>
        </p:nvSpPr>
        <p:spPr/>
        <p:txBody>
          <a:bodyPr/>
          <a:lstStyle/>
          <a:p>
            <a:fld id="{6E4EE93B-D64B-4273-B4FA-3D8D80B29E41}" type="slidenum">
              <a:rPr lang="en-US" smtClean="0"/>
              <a:t>9</a:t>
            </a:fld>
            <a:endParaRPr lang="en-US" dirty="0"/>
          </a:p>
        </p:txBody>
      </p:sp>
    </p:spTree>
    <p:extLst>
      <p:ext uri="{BB962C8B-B14F-4D97-AF65-F5344CB8AC3E}">
        <p14:creationId xmlns:p14="http://schemas.microsoft.com/office/powerpoint/2010/main" val="84265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 out “for example directing the decisions” – this is v important</a:t>
            </a:r>
          </a:p>
        </p:txBody>
      </p:sp>
      <p:sp>
        <p:nvSpPr>
          <p:cNvPr id="4" name="Slide Number Placeholder 3"/>
          <p:cNvSpPr>
            <a:spLocks noGrp="1"/>
          </p:cNvSpPr>
          <p:nvPr>
            <p:ph type="sldNum" sz="quarter" idx="5"/>
          </p:nvPr>
        </p:nvSpPr>
        <p:spPr/>
        <p:txBody>
          <a:bodyPr/>
          <a:lstStyle/>
          <a:p>
            <a:fld id="{6E4EE93B-D64B-4273-B4FA-3D8D80B29E41}" type="slidenum">
              <a:rPr lang="en-US" smtClean="0"/>
              <a:t>10</a:t>
            </a:fld>
            <a:endParaRPr lang="en-US" dirty="0"/>
          </a:p>
        </p:txBody>
      </p:sp>
    </p:spTree>
    <p:extLst>
      <p:ext uri="{BB962C8B-B14F-4D97-AF65-F5344CB8AC3E}">
        <p14:creationId xmlns:p14="http://schemas.microsoft.com/office/powerpoint/2010/main" val="30745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note that there are some important proposals to change the guidance on regulatory references hidden in the back of the paper in the Appendix on draft rules that are not in this list, so you could miss them if you don’t read all the way through – Katherine will explain now.</a:t>
            </a:r>
          </a:p>
          <a:p>
            <a:endParaRPr lang="en-GB" dirty="0"/>
          </a:p>
        </p:txBody>
      </p:sp>
      <p:sp>
        <p:nvSpPr>
          <p:cNvPr id="4" name="Slide Number Placeholder 3"/>
          <p:cNvSpPr>
            <a:spLocks noGrp="1"/>
          </p:cNvSpPr>
          <p:nvPr>
            <p:ph type="sldNum" sz="quarter" idx="5"/>
          </p:nvPr>
        </p:nvSpPr>
        <p:spPr/>
        <p:txBody>
          <a:bodyPr/>
          <a:lstStyle/>
          <a:p>
            <a:fld id="{6E4EE93B-D64B-4273-B4FA-3D8D80B29E41}" type="slidenum">
              <a:rPr lang="en-US" smtClean="0"/>
              <a:t>11</a:t>
            </a:fld>
            <a:endParaRPr lang="en-US" dirty="0"/>
          </a:p>
        </p:txBody>
      </p:sp>
    </p:spTree>
    <p:extLst>
      <p:ext uri="{BB962C8B-B14F-4D97-AF65-F5344CB8AC3E}">
        <p14:creationId xmlns:p14="http://schemas.microsoft.com/office/powerpoint/2010/main" val="544009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linkedin.com/company/bryan-cave-leightonpaisner-llp/" TargetMode="External"/><Relationship Id="rId1" Type="http://schemas.openxmlformats.org/officeDocument/2006/relationships/slideMaster" Target="../slideMasters/slideMaster1.xml"/><Relationship Id="rId6" Type="http://schemas.openxmlformats.org/officeDocument/2006/relationships/hyperlink" Target="https://www.youtube.com/@BCLPLaw" TargetMode="External"/><Relationship Id="rId5" Type="http://schemas.openxmlformats.org/officeDocument/2006/relationships/image" Target="../media/image3.png"/><Relationship Id="rId4" Type="http://schemas.openxmlformats.org/officeDocument/2006/relationships/hyperlink" Target="https://twitter.com/BCLPlaw" TargetMode="External"/><Relationship Id="rId9" Type="http://schemas.openxmlformats.org/officeDocument/2006/relationships/hyperlink" Target="https://bclplaw.com/"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inkedin.com/company/bryan-cave-leightonpaisner-llp/" TargetMode="External"/><Relationship Id="rId7" Type="http://schemas.openxmlformats.org/officeDocument/2006/relationships/hyperlink" Target="https://www.youtube.com/@BCLPLaw"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twitter.com/BCLPlaw" TargetMode="External"/><Relationship Id="rId4" Type="http://schemas.openxmlformats.org/officeDocument/2006/relationships/image" Target="../media/image2.png"/><Relationship Id="rId9" Type="http://schemas.openxmlformats.org/officeDocument/2006/relationships/hyperlink" Target="https://bclplaw.com/"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Light Backgrou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9688E9-8697-B738-07D3-9723DC57538F}"/>
              </a:ext>
            </a:extLst>
          </p:cNvPr>
          <p:cNvSpPr/>
          <p:nvPr userDrawn="1"/>
        </p:nvSpPr>
        <p:spPr bwMode="gray">
          <a:xfrm>
            <a:off x="647700" y="3185908"/>
            <a:ext cx="11544050" cy="1944092"/>
          </a:xfrm>
          <a:prstGeom prst="rect">
            <a:avLst/>
          </a:prstGeom>
          <a:solidFill>
            <a:srgbClr val="FF55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7D505CB-9233-B49C-A496-FBF957CF1AF6}"/>
              </a:ext>
            </a:extLst>
          </p:cNvPr>
          <p:cNvSpPr>
            <a:spLocks/>
          </p:cNvSpPr>
          <p:nvPr userDrawn="1"/>
        </p:nvSpPr>
        <p:spPr bwMode="gray">
          <a:xfrm>
            <a:off x="-176" y="4015"/>
            <a:ext cx="12191925" cy="3181893"/>
          </a:xfrm>
          <a:prstGeom prst="rect">
            <a:avLst/>
          </a:prstGeom>
          <a:solidFill>
            <a:srgbClr val="E2D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1DC923-D9E7-7EC0-3C0A-3EC8BCE9A84A}"/>
              </a:ext>
            </a:extLst>
          </p:cNvPr>
          <p:cNvSpPr>
            <a:spLocks noGrp="1"/>
          </p:cNvSpPr>
          <p:nvPr>
            <p:ph type="ctrTitle" hasCustomPrompt="1"/>
          </p:nvPr>
        </p:nvSpPr>
        <p:spPr bwMode="white">
          <a:xfrm>
            <a:off x="863600" y="3429000"/>
            <a:ext cx="10896600" cy="756000"/>
          </a:xfrm>
        </p:spPr>
        <p:txBody>
          <a:bodyPr anchor="b"/>
          <a:lstStyle>
            <a:lvl1pPr algn="l">
              <a:lnSpc>
                <a:spcPct val="100000"/>
              </a:lnSpc>
              <a:defRPr sz="2600" b="1" cap="all" baseline="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9F45971-919B-BE32-B6C9-77270038AEC3}"/>
              </a:ext>
            </a:extLst>
          </p:cNvPr>
          <p:cNvSpPr>
            <a:spLocks noGrp="1"/>
          </p:cNvSpPr>
          <p:nvPr>
            <p:ph type="subTitle" idx="1" hasCustomPrompt="1"/>
          </p:nvPr>
        </p:nvSpPr>
        <p:spPr bwMode="white">
          <a:xfrm>
            <a:off x="863700" y="4184100"/>
            <a:ext cx="10896500" cy="720000"/>
          </a:xfrm>
        </p:spPr>
        <p:txBody>
          <a:bodyPr anchor="b" anchorCtr="0"/>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1" name="Text Placeholder 20">
            <a:extLst>
              <a:ext uri="{FF2B5EF4-FFF2-40B4-BE49-F238E27FC236}">
                <a16:creationId xmlns:a16="http://schemas.microsoft.com/office/drawing/2014/main" id="{AC5B666B-64C9-E7B3-A897-A85D85F2979F}"/>
              </a:ext>
            </a:extLst>
          </p:cNvPr>
          <p:cNvSpPr>
            <a:spLocks noGrp="1"/>
          </p:cNvSpPr>
          <p:nvPr>
            <p:ph type="body" sz="quarter" idx="12" hasCustomPrompt="1"/>
          </p:nvPr>
        </p:nvSpPr>
        <p:spPr>
          <a:xfrm>
            <a:off x="863600" y="5344720"/>
            <a:ext cx="4908550" cy="433280"/>
          </a:xfrm>
        </p:spPr>
        <p:txBody>
          <a:bodyPr/>
          <a:lstStyle>
            <a:lvl1pPr marL="0" indent="0">
              <a:buNone/>
              <a:defRPr sz="1600"/>
            </a:lvl1pPr>
          </a:lstStyle>
          <a:p>
            <a:pPr lvl="0"/>
            <a:r>
              <a:rPr lang="en-US" dirty="0"/>
              <a:t>[MM.DD.YYYY]</a:t>
            </a:r>
          </a:p>
        </p:txBody>
      </p:sp>
      <p:pic>
        <p:nvPicPr>
          <p:cNvPr id="20" name="Picture 19">
            <a:extLst>
              <a:ext uri="{FF2B5EF4-FFF2-40B4-BE49-F238E27FC236}">
                <a16:creationId xmlns:a16="http://schemas.microsoft.com/office/drawing/2014/main" id="{362598C1-911B-D88A-5952-CBF4C78BBED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814048" y="5740872"/>
            <a:ext cx="1946152" cy="683741"/>
          </a:xfrm>
          <a:prstGeom prst="rect">
            <a:avLst/>
          </a:prstGeom>
        </p:spPr>
      </p:pic>
    </p:spTree>
    <p:extLst>
      <p:ext uri="{BB962C8B-B14F-4D97-AF65-F5344CB8AC3E}">
        <p14:creationId xmlns:p14="http://schemas.microsoft.com/office/powerpoint/2010/main" val="3535973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EE15-701B-72CB-E92C-E624BCE5D0F3}"/>
              </a:ext>
            </a:extLst>
          </p:cNvPr>
          <p:cNvSpPr>
            <a:spLocks noGrp="1"/>
          </p:cNvSpPr>
          <p:nvPr>
            <p:ph type="title"/>
          </p:nvPr>
        </p:nvSpPr>
        <p:spPr>
          <a:xfrm>
            <a:off x="647701" y="543601"/>
            <a:ext cx="11112499" cy="89943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4A44ED-2B14-D7D6-B1FD-555F5566FAAE}"/>
              </a:ext>
            </a:extLst>
          </p:cNvPr>
          <p:cNvSpPr>
            <a:spLocks noGrp="1"/>
          </p:cNvSpPr>
          <p:nvPr>
            <p:ph type="body" idx="1"/>
          </p:nvPr>
        </p:nvSpPr>
        <p:spPr>
          <a:xfrm>
            <a:off x="647702" y="1943099"/>
            <a:ext cx="5124448" cy="561975"/>
          </a:xfr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EAEDB-18B7-501A-8356-89F8E5CD4384}"/>
              </a:ext>
            </a:extLst>
          </p:cNvPr>
          <p:cNvSpPr>
            <a:spLocks noGrp="1"/>
          </p:cNvSpPr>
          <p:nvPr>
            <p:ph sz="half" idx="2"/>
          </p:nvPr>
        </p:nvSpPr>
        <p:spPr>
          <a:xfrm>
            <a:off x="647701" y="2505075"/>
            <a:ext cx="5124450" cy="370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F9AF69-7DEF-2C8B-F20F-899FA0B91891}"/>
              </a:ext>
            </a:extLst>
          </p:cNvPr>
          <p:cNvSpPr>
            <a:spLocks noGrp="1"/>
          </p:cNvSpPr>
          <p:nvPr>
            <p:ph type="body" sz="quarter" idx="3"/>
          </p:nvPr>
        </p:nvSpPr>
        <p:spPr>
          <a:xfrm>
            <a:off x="6419848" y="1943099"/>
            <a:ext cx="5340350" cy="561976"/>
          </a:xfr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39B02-7F7F-117B-6793-9BEEA58E8324}"/>
              </a:ext>
            </a:extLst>
          </p:cNvPr>
          <p:cNvSpPr>
            <a:spLocks noGrp="1"/>
          </p:cNvSpPr>
          <p:nvPr>
            <p:ph sz="quarter" idx="4"/>
          </p:nvPr>
        </p:nvSpPr>
        <p:spPr>
          <a:xfrm>
            <a:off x="6419850" y="2505075"/>
            <a:ext cx="5340350" cy="370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70D8726-2FC2-9A5B-8B54-A0BAB0FFFFD7}"/>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3969946569"/>
      </p:ext>
    </p:extLst>
  </p:cSld>
  <p:clrMapOvr>
    <a:masterClrMapping/>
  </p:clrMapOvr>
  <p:extLst>
    <p:ext uri="{DCECCB84-F9BA-43D5-87BE-67443E8EF086}">
      <p15:sldGuideLst xmlns:p15="http://schemas.microsoft.com/office/powerpoint/2012/main">
        <p15:guide id="1" orient="horz" pos="39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A10-6080-CC2F-7D31-49E5A22B5167}"/>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882C114-6C46-B27B-B0FD-4287AF353BDA}"/>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317620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5A10-6080-CC2F-7D31-49E5A22B5167}"/>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882C114-6C46-B27B-B0FD-4287AF353BDA}"/>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139972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60FB5-7D03-E181-2993-46A2BA83C23E}"/>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390907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Grey">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060FB5-7D03-E181-2993-46A2BA83C23E}"/>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3752549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Firm">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215F63-F71C-0837-50B3-A93C5D01C726}"/>
              </a:ext>
            </a:extLst>
          </p:cNvPr>
          <p:cNvSpPr/>
          <p:nvPr userDrawn="1"/>
        </p:nvSpPr>
        <p:spPr>
          <a:xfrm>
            <a:off x="4536281" y="1"/>
            <a:ext cx="7655718" cy="6858000"/>
          </a:xfrm>
          <a:prstGeom prst="rect">
            <a:avLst/>
          </a:prstGeom>
          <a:solidFill>
            <a:srgbClr val="E2D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black letters&#10;&#10;Description automatically generated">
            <a:hlinkClick r:id="rId2"/>
            <a:extLst>
              <a:ext uri="{FF2B5EF4-FFF2-40B4-BE49-F238E27FC236}">
                <a16:creationId xmlns:a16="http://schemas.microsoft.com/office/drawing/2014/main" id="{6345BE16-E329-5BBD-70A1-E083051ABAA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2625" y="4057171"/>
            <a:ext cx="422149" cy="420625"/>
          </a:xfrm>
          <a:prstGeom prst="rect">
            <a:avLst/>
          </a:prstGeom>
        </p:spPr>
      </p:pic>
      <p:pic>
        <p:nvPicPr>
          <p:cNvPr id="5" name="Picture 4" descr="A blue circle with a black x in it&#10;&#10;Description automatically generated">
            <a:hlinkClick r:id="rId4"/>
            <a:extLst>
              <a:ext uri="{FF2B5EF4-FFF2-40B4-BE49-F238E27FC236}">
                <a16:creationId xmlns:a16="http://schemas.microsoft.com/office/drawing/2014/main" id="{4E6592CE-88AE-9E7F-2CAA-EB61CFC9126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303102" y="4057171"/>
            <a:ext cx="420625" cy="420625"/>
          </a:xfrm>
          <a:prstGeom prst="rect">
            <a:avLst/>
          </a:prstGeom>
        </p:spPr>
      </p:pic>
      <p:pic>
        <p:nvPicPr>
          <p:cNvPr id="7" name="Picture 6" descr="A blue circle with a black play button&#10;&#10;Description automatically generated">
            <a:hlinkClick r:id="rId6"/>
            <a:extLst>
              <a:ext uri="{FF2B5EF4-FFF2-40B4-BE49-F238E27FC236}">
                <a16:creationId xmlns:a16="http://schemas.microsoft.com/office/drawing/2014/main" id="{4F3E8D42-CFC3-1E80-74D4-A0BFCC05700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952055" y="4057171"/>
            <a:ext cx="420625" cy="420625"/>
          </a:xfrm>
          <a:prstGeom prst="rect">
            <a:avLst/>
          </a:prstGeom>
        </p:spPr>
      </p:pic>
      <p:pic>
        <p:nvPicPr>
          <p:cNvPr id="2" name="Picture 1">
            <a:extLst>
              <a:ext uri="{FF2B5EF4-FFF2-40B4-BE49-F238E27FC236}">
                <a16:creationId xmlns:a16="http://schemas.microsoft.com/office/drawing/2014/main" id="{1984A118-3DD0-CE23-73A4-3EDE15A524B6}"/>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5124000" y="3266999"/>
            <a:ext cx="1944000" cy="324000"/>
          </a:xfrm>
          <a:prstGeom prst="rect">
            <a:avLst/>
          </a:prstGeom>
        </p:spPr>
      </p:pic>
      <p:sp>
        <p:nvSpPr>
          <p:cNvPr id="6" name="TextBox 5">
            <a:extLst>
              <a:ext uri="{FF2B5EF4-FFF2-40B4-BE49-F238E27FC236}">
                <a16:creationId xmlns:a16="http://schemas.microsoft.com/office/drawing/2014/main" id="{3C9B49C2-713E-C79D-8C47-283D19C65016}"/>
              </a:ext>
            </a:extLst>
          </p:cNvPr>
          <p:cNvSpPr txBox="1"/>
          <p:nvPr userDrawn="1"/>
        </p:nvSpPr>
        <p:spPr>
          <a:xfrm>
            <a:off x="647701" y="4692917"/>
            <a:ext cx="3454250" cy="221082"/>
          </a:xfrm>
          <a:prstGeom prst="rect">
            <a:avLst/>
          </a:prstGeom>
          <a:noFill/>
        </p:spPr>
        <p:txBody>
          <a:bodyPr wrap="square" lIns="0" tIns="0" rIns="0" bIns="0" rtlCol="0">
            <a:noAutofit/>
          </a:bodyPr>
          <a:lstStyle/>
          <a:p>
            <a:r>
              <a:rPr lang="en-US" sz="1200" u="sng" dirty="0">
                <a:hlinkClick r:id="rId9"/>
              </a:rPr>
              <a:t>bclplaw.com</a:t>
            </a:r>
            <a:endParaRPr lang="en-US" sz="1200" u="sng" dirty="0"/>
          </a:p>
        </p:txBody>
      </p:sp>
    </p:spTree>
    <p:extLst>
      <p:ext uri="{BB962C8B-B14F-4D97-AF65-F5344CB8AC3E}">
        <p14:creationId xmlns:p14="http://schemas.microsoft.com/office/powerpoint/2010/main" val="3175904322"/>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Firm_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215F63-F71C-0837-50B3-A93C5D01C726}"/>
              </a:ext>
            </a:extLst>
          </p:cNvPr>
          <p:cNvSpPr/>
          <p:nvPr userDrawn="1"/>
        </p:nvSpPr>
        <p:spPr>
          <a:xfrm>
            <a:off x="4536281" y="0"/>
            <a:ext cx="7655718" cy="6858000"/>
          </a:xfrm>
          <a:prstGeom prst="rect">
            <a:avLst/>
          </a:prstGeom>
          <a:solidFill>
            <a:srgbClr val="E2D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984A118-3DD0-CE23-73A4-3EDE15A524B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124000" y="3266999"/>
            <a:ext cx="1944000" cy="324000"/>
          </a:xfrm>
          <a:prstGeom prst="rect">
            <a:avLst/>
          </a:prstGeom>
        </p:spPr>
      </p:pic>
      <p:pic>
        <p:nvPicPr>
          <p:cNvPr id="4" name="Picture 3" descr="A blue circle with black letters&#10;&#10;Description automatically generated">
            <a:hlinkClick r:id="rId3"/>
            <a:extLst>
              <a:ext uri="{FF2B5EF4-FFF2-40B4-BE49-F238E27FC236}">
                <a16:creationId xmlns:a16="http://schemas.microsoft.com/office/drawing/2014/main" id="{63B5B34E-4E30-3BA1-B0AD-5D6DBFBAB6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52625" y="4057171"/>
            <a:ext cx="422149" cy="420625"/>
          </a:xfrm>
          <a:prstGeom prst="rect">
            <a:avLst/>
          </a:prstGeom>
        </p:spPr>
      </p:pic>
      <p:pic>
        <p:nvPicPr>
          <p:cNvPr id="6" name="Picture 5" descr="A blue circle with a black x in it&#10;&#10;Description automatically generated">
            <a:hlinkClick r:id="rId5"/>
            <a:extLst>
              <a:ext uri="{FF2B5EF4-FFF2-40B4-BE49-F238E27FC236}">
                <a16:creationId xmlns:a16="http://schemas.microsoft.com/office/drawing/2014/main" id="{4C1F33A0-811E-FC0D-CF35-F7C2A7BFF46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303102" y="4057171"/>
            <a:ext cx="420625" cy="420625"/>
          </a:xfrm>
          <a:prstGeom prst="rect">
            <a:avLst/>
          </a:prstGeom>
        </p:spPr>
      </p:pic>
      <p:pic>
        <p:nvPicPr>
          <p:cNvPr id="8" name="Picture 7" descr="A blue circle with a black play button&#10;&#10;Description automatically generated">
            <a:hlinkClick r:id="rId7"/>
            <a:extLst>
              <a:ext uri="{FF2B5EF4-FFF2-40B4-BE49-F238E27FC236}">
                <a16:creationId xmlns:a16="http://schemas.microsoft.com/office/drawing/2014/main" id="{A2EB34A1-0C73-D63E-8252-B90F535E9C66}"/>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952055" y="4057171"/>
            <a:ext cx="420625" cy="420625"/>
          </a:xfrm>
          <a:prstGeom prst="rect">
            <a:avLst/>
          </a:prstGeom>
        </p:spPr>
      </p:pic>
      <p:sp>
        <p:nvSpPr>
          <p:cNvPr id="9" name="TextBox 8">
            <a:extLst>
              <a:ext uri="{FF2B5EF4-FFF2-40B4-BE49-F238E27FC236}">
                <a16:creationId xmlns:a16="http://schemas.microsoft.com/office/drawing/2014/main" id="{22625290-8038-8D19-49D7-D7314B8BC74A}"/>
              </a:ext>
            </a:extLst>
          </p:cNvPr>
          <p:cNvSpPr txBox="1"/>
          <p:nvPr userDrawn="1"/>
        </p:nvSpPr>
        <p:spPr>
          <a:xfrm>
            <a:off x="647701" y="4692917"/>
            <a:ext cx="3454250" cy="221082"/>
          </a:xfrm>
          <a:prstGeom prst="rect">
            <a:avLst/>
          </a:prstGeom>
          <a:noFill/>
        </p:spPr>
        <p:txBody>
          <a:bodyPr wrap="square" lIns="0" tIns="0" rIns="0" bIns="0" rtlCol="0">
            <a:noAutofit/>
          </a:bodyPr>
          <a:lstStyle/>
          <a:p>
            <a:r>
              <a:rPr lang="en-US" sz="1200" dirty="0">
                <a:solidFill>
                  <a:schemeClr val="bg1"/>
                </a:solidFill>
                <a:hlinkClick r:id="rId9">
                  <a:extLst>
                    <a:ext uri="{A12FA001-AC4F-418D-AE19-62706E023703}">
                      <ahyp:hlinkClr xmlns:ahyp="http://schemas.microsoft.com/office/drawing/2018/hyperlinkcolor" val="tx"/>
                    </a:ext>
                  </a:extLst>
                </a:hlinkClick>
              </a:rPr>
              <a:t>bclplaw.com</a:t>
            </a:r>
            <a:endParaRPr lang="en-US" sz="1200" dirty="0">
              <a:solidFill>
                <a:schemeClr val="bg1"/>
              </a:solidFill>
            </a:endParaRPr>
          </a:p>
        </p:txBody>
      </p:sp>
    </p:spTree>
    <p:extLst>
      <p:ext uri="{BB962C8B-B14F-4D97-AF65-F5344CB8AC3E}">
        <p14:creationId xmlns:p14="http://schemas.microsoft.com/office/powerpoint/2010/main" val="2375629596"/>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age">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DBEE98B-712F-6D4A-B2E1-EC6D13DC7B24}"/>
              </a:ext>
            </a:extLst>
          </p:cNvPr>
          <p:cNvPicPr>
            <a:picLocks noChangeAspect="1"/>
          </p:cNvPicPr>
          <p:nvPr userDrawn="1"/>
        </p:nvPicPr>
        <p:blipFill>
          <a:blip r:embed="rId2"/>
          <a:stretch>
            <a:fillRect/>
          </a:stretch>
        </p:blipFill>
        <p:spPr>
          <a:xfrm>
            <a:off x="0" y="0"/>
            <a:ext cx="12192000" cy="6858000"/>
          </a:xfrm>
          <a:prstGeom prst="rect">
            <a:avLst/>
          </a:prstGeom>
          <a:noFill/>
        </p:spPr>
      </p:pic>
      <p:sp>
        <p:nvSpPr>
          <p:cNvPr id="2" name="Title 1">
            <a:extLst>
              <a:ext uri="{FF2B5EF4-FFF2-40B4-BE49-F238E27FC236}">
                <a16:creationId xmlns:a16="http://schemas.microsoft.com/office/drawing/2014/main" id="{81AA0DAE-EF4D-DC46-9927-768147BF5247}"/>
              </a:ext>
            </a:extLst>
          </p:cNvPr>
          <p:cNvSpPr>
            <a:spLocks noGrp="1"/>
          </p:cNvSpPr>
          <p:nvPr>
            <p:ph type="title" hasCustomPrompt="1"/>
          </p:nvPr>
        </p:nvSpPr>
        <p:spPr>
          <a:xfrm>
            <a:off x="599661" y="2621845"/>
            <a:ext cx="5965897" cy="1325563"/>
          </a:xfrm>
          <a:prstGeom prst="rect">
            <a:avLst/>
          </a:prstGeom>
        </p:spPr>
        <p:txBody>
          <a:bodyPr anchor="t">
            <a:normAutofit/>
          </a:bodyPr>
          <a:lstStyle>
            <a:lvl1pPr>
              <a:lnSpc>
                <a:spcPct val="100000"/>
              </a:lnSpc>
              <a:defRPr lang="en-GB" sz="2550" b="0" i="0" smtClean="0">
                <a:solidFill>
                  <a:schemeClr val="bg1"/>
                </a:solidFill>
                <a:effectLst/>
                <a:latin typeface="Inter UI" panose="020B0502030000000004" pitchFamily="34" charset="0"/>
                <a:ea typeface="Inter UI" panose="020B0502030000000004" pitchFamily="34" charset="0"/>
                <a:cs typeface="Inter UI" panose="020B0502030000000004" pitchFamily="34" charset="0"/>
              </a:defRPr>
            </a:lvl1pPr>
          </a:lstStyle>
          <a:p>
            <a:r>
              <a:rPr lang="en-GB" b="1" dirty="0">
                <a:effectLst/>
                <a:latin typeface="Inter UI" panose="020B0502030000000004" pitchFamily="34" charset="0"/>
              </a:rPr>
              <a:t>FRONT PAGE HEADING EXAMPLE OVER TWO LINES</a:t>
            </a:r>
            <a:endParaRPr lang="en-GB" dirty="0">
              <a:effectLst/>
              <a:latin typeface="Inter UI" panose="020B0502030000000004" pitchFamily="34" charset="0"/>
            </a:endParaRPr>
          </a:p>
        </p:txBody>
      </p:sp>
      <p:sp>
        <p:nvSpPr>
          <p:cNvPr id="9" name="Slide Number Placeholder 5">
            <a:extLst>
              <a:ext uri="{FF2B5EF4-FFF2-40B4-BE49-F238E27FC236}">
                <a16:creationId xmlns:a16="http://schemas.microsoft.com/office/drawing/2014/main" id="{9916461C-C3D3-4D4A-80CB-A204CFE9AF91}"/>
              </a:ext>
            </a:extLst>
          </p:cNvPr>
          <p:cNvSpPr txBox="1">
            <a:spLocks/>
          </p:cNvSpPr>
          <p:nvPr userDrawn="1"/>
        </p:nvSpPr>
        <p:spPr>
          <a:xfrm>
            <a:off x="-460907" y="5461201"/>
            <a:ext cx="3255397" cy="324796"/>
          </a:xfrm>
          <a:prstGeom prst="rect">
            <a:avLst/>
          </a:prstGeom>
        </p:spPr>
        <p:txBody>
          <a:bodyPr vert="horz" lIns="68580" tIns="34290" rIns="68580" bIns="34290" rtlCol="0" anchor="ctr"/>
          <a:lstStyle>
            <a:defPPr>
              <a:defRPr lang="en-US"/>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GB" sz="1100" b="0" i="0" kern="1200" dirty="0">
                <a:solidFill>
                  <a:schemeClr val="bg1"/>
                </a:solidFill>
                <a:effectLst/>
                <a:latin typeface="Inter UI" panose="020B0502030000000004" pitchFamily="34" charset="0"/>
                <a:ea typeface="Inter UI" panose="020B0502030000000004" pitchFamily="34" charset="0"/>
                <a:cs typeface="Inter UI" panose="020B0502030000000004" pitchFamily="34" charset="0"/>
              </a:rPr>
              <a:t>       </a:t>
            </a:r>
            <a:r>
              <a:rPr lang="en-GB" sz="1100" dirty="0">
                <a:solidFill>
                  <a:schemeClr val="bg1"/>
                </a:solidFill>
                <a:latin typeface="Inter UI" panose="020B0502030000000004" pitchFamily="34" charset="0"/>
                <a:ea typeface="Inter UI" panose="020B0502030000000004" pitchFamily="34" charset="0"/>
                <a:cs typeface="Inter UI" panose="020B0502030000000004" pitchFamily="34" charset="0"/>
              </a:rPr>
              <a:t>foreignbanks.org.uk</a:t>
            </a:r>
          </a:p>
        </p:txBody>
      </p:sp>
      <p:cxnSp>
        <p:nvCxnSpPr>
          <p:cNvPr id="10" name="Straight Connector 9">
            <a:extLst>
              <a:ext uri="{FF2B5EF4-FFF2-40B4-BE49-F238E27FC236}">
                <a16:creationId xmlns:a16="http://schemas.microsoft.com/office/drawing/2014/main" id="{5F53363C-A967-8840-8B76-16062DA4F5CF}"/>
              </a:ext>
            </a:extLst>
          </p:cNvPr>
          <p:cNvCxnSpPr>
            <a:cxnSpLocks/>
          </p:cNvCxnSpPr>
          <p:nvPr userDrawn="1"/>
        </p:nvCxnSpPr>
        <p:spPr>
          <a:xfrm>
            <a:off x="705427" y="6308644"/>
            <a:ext cx="52978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55A927B-1C75-7F42-B5A9-3C5D2C30F1BB}"/>
              </a:ext>
            </a:extLst>
          </p:cNvPr>
          <p:cNvPicPr>
            <a:picLocks noChangeAspect="1"/>
          </p:cNvPicPr>
          <p:nvPr userDrawn="1"/>
        </p:nvPicPr>
        <p:blipFill>
          <a:blip r:embed="rId3"/>
          <a:stretch>
            <a:fillRect/>
          </a:stretch>
        </p:blipFill>
        <p:spPr>
          <a:xfrm>
            <a:off x="551957" y="1006499"/>
            <a:ext cx="1499481" cy="880029"/>
          </a:xfrm>
          <a:prstGeom prst="rect">
            <a:avLst/>
          </a:prstGeom>
        </p:spPr>
      </p:pic>
      <p:sp>
        <p:nvSpPr>
          <p:cNvPr id="7" name="Slide Number Placeholder 5">
            <a:extLst>
              <a:ext uri="{FF2B5EF4-FFF2-40B4-BE49-F238E27FC236}">
                <a16:creationId xmlns:a16="http://schemas.microsoft.com/office/drawing/2014/main" id="{AAA2295C-31F0-7346-84F2-02435789694D}"/>
              </a:ext>
            </a:extLst>
          </p:cNvPr>
          <p:cNvSpPr txBox="1">
            <a:spLocks/>
          </p:cNvSpPr>
          <p:nvPr userDrawn="1"/>
        </p:nvSpPr>
        <p:spPr>
          <a:xfrm>
            <a:off x="606731" y="6356352"/>
            <a:ext cx="2743200" cy="365125"/>
          </a:xfrm>
          <a:prstGeom prst="rect">
            <a:avLst/>
          </a:prstGeom>
        </p:spPr>
        <p:txBody>
          <a:bodyPr anchor="ctr"/>
          <a:lstStyle>
            <a:defPPr>
              <a:defRPr lang="en-US"/>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825" b="0" i="0" dirty="0">
              <a:solidFill>
                <a:schemeClr val="bg1"/>
              </a:solidFill>
              <a:latin typeface="Inter UI Medium" panose="020B0502030000000004" pitchFamily="34" charset="0"/>
              <a:ea typeface="Inter UI Medium" panose="020B0502030000000004" pitchFamily="34" charset="0"/>
              <a:cs typeface="Inter UI Medium" panose="020B0502030000000004" pitchFamily="34" charset="0"/>
            </a:endParaRPr>
          </a:p>
        </p:txBody>
      </p:sp>
      <p:sp>
        <p:nvSpPr>
          <p:cNvPr id="12" name="Slide Number Placeholder 5">
            <a:extLst>
              <a:ext uri="{FF2B5EF4-FFF2-40B4-BE49-F238E27FC236}">
                <a16:creationId xmlns:a16="http://schemas.microsoft.com/office/drawing/2014/main" id="{D92B30A5-9011-4931-6A96-9391F4E8B40A}"/>
              </a:ext>
            </a:extLst>
          </p:cNvPr>
          <p:cNvSpPr txBox="1">
            <a:spLocks/>
          </p:cNvSpPr>
          <p:nvPr userDrawn="1"/>
        </p:nvSpPr>
        <p:spPr>
          <a:xfrm>
            <a:off x="1301697" y="5886054"/>
            <a:ext cx="2475790" cy="324796"/>
          </a:xfrm>
          <a:prstGeom prst="rect">
            <a:avLst/>
          </a:prstGeom>
        </p:spPr>
        <p:txBody>
          <a:bodyPr vert="horz" lIns="68580" tIns="34290" rIns="68580" bIns="34290" rtlCol="0" anchor="ctr"/>
          <a:lstStyle>
            <a:defPPr>
              <a:defRPr lang="en-US"/>
            </a:defPPr>
            <a:lvl1pPr marL="0" algn="r" defTabSz="914400" rtl="0" eaLnBrk="1" latinLnBrk="0" hangingPunct="1">
              <a:defRPr lang="en-GB" sz="1200" kern="1200" smtClean="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bg1"/>
                </a:solidFill>
                <a:effectLst/>
                <a:latin typeface="Inter UI" panose="020B0502030000000004" pitchFamily="34" charset="0"/>
                <a:ea typeface="Inter UI" panose="020B0502030000000004" pitchFamily="34" charset="0"/>
                <a:cs typeface="Inter UI" panose="020B0502030000000004" pitchFamily="34" charset="0"/>
              </a:rPr>
              <a:t>Association of Foreign Banks (AFB)</a:t>
            </a:r>
            <a:endParaRPr lang="en-GB" sz="1100" dirty="0">
              <a:solidFill>
                <a:schemeClr val="bg1"/>
              </a:solidFill>
              <a:latin typeface="Inter UI" panose="020B0502030000000004" pitchFamily="34" charset="0"/>
              <a:ea typeface="Inter UI" panose="020B0502030000000004" pitchFamily="34" charset="0"/>
              <a:cs typeface="Inter UI" panose="020B0502030000000004" pitchFamily="34" charset="0"/>
            </a:endParaRPr>
          </a:p>
        </p:txBody>
      </p:sp>
      <p:pic>
        <p:nvPicPr>
          <p:cNvPr id="3" name="Picture 2">
            <a:extLst>
              <a:ext uri="{FF2B5EF4-FFF2-40B4-BE49-F238E27FC236}">
                <a16:creationId xmlns:a16="http://schemas.microsoft.com/office/drawing/2014/main" id="{6F2A1BEF-2747-7802-BA68-D6E29E282BF1}"/>
              </a:ext>
            </a:extLst>
          </p:cNvPr>
          <p:cNvPicPr>
            <a:picLocks noChangeAspect="1"/>
          </p:cNvPicPr>
          <p:nvPr userDrawn="1"/>
        </p:nvPicPr>
        <p:blipFill>
          <a:blip r:embed="rId4"/>
          <a:srcRect/>
          <a:stretch/>
        </p:blipFill>
        <p:spPr>
          <a:xfrm>
            <a:off x="724004" y="5880551"/>
            <a:ext cx="291569" cy="291569"/>
          </a:xfrm>
          <a:prstGeom prst="rect">
            <a:avLst/>
          </a:prstGeom>
          <a:noFill/>
        </p:spPr>
      </p:pic>
    </p:spTree>
    <p:extLst>
      <p:ext uri="{BB962C8B-B14F-4D97-AF65-F5344CB8AC3E}">
        <p14:creationId xmlns:p14="http://schemas.microsoft.com/office/powerpoint/2010/main" val="129081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Dark Background">
    <p:bg>
      <p:bgPr>
        <a:solidFill>
          <a:srgbClr val="E2DED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9688E9-8697-B738-07D3-9723DC57538F}"/>
              </a:ext>
            </a:extLst>
          </p:cNvPr>
          <p:cNvSpPr/>
          <p:nvPr userDrawn="1"/>
        </p:nvSpPr>
        <p:spPr bwMode="gray">
          <a:xfrm>
            <a:off x="647700" y="3185908"/>
            <a:ext cx="11544050" cy="1944092"/>
          </a:xfrm>
          <a:prstGeom prst="rect">
            <a:avLst/>
          </a:prstGeom>
          <a:solidFill>
            <a:srgbClr val="FF55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7D505CB-9233-B49C-A496-FBF957CF1AF6}"/>
              </a:ext>
            </a:extLst>
          </p:cNvPr>
          <p:cNvSpPr>
            <a:spLocks/>
          </p:cNvSpPr>
          <p:nvPr userDrawn="1"/>
        </p:nvSpPr>
        <p:spPr bwMode="gray">
          <a:xfrm>
            <a:off x="-176" y="4015"/>
            <a:ext cx="12191925" cy="318189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1DC923-D9E7-7EC0-3C0A-3EC8BCE9A84A}"/>
              </a:ext>
            </a:extLst>
          </p:cNvPr>
          <p:cNvSpPr>
            <a:spLocks noGrp="1"/>
          </p:cNvSpPr>
          <p:nvPr>
            <p:ph type="ctrTitle" hasCustomPrompt="1"/>
          </p:nvPr>
        </p:nvSpPr>
        <p:spPr bwMode="white">
          <a:xfrm>
            <a:off x="863600" y="3429000"/>
            <a:ext cx="10896600" cy="756000"/>
          </a:xfrm>
        </p:spPr>
        <p:txBody>
          <a:bodyPr anchor="b"/>
          <a:lstStyle>
            <a:lvl1pPr algn="l">
              <a:lnSpc>
                <a:spcPct val="100000"/>
              </a:lnSpc>
              <a:defRPr sz="2600" b="1" cap="all" baseline="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9F45971-919B-BE32-B6C9-77270038AEC3}"/>
              </a:ext>
            </a:extLst>
          </p:cNvPr>
          <p:cNvSpPr>
            <a:spLocks noGrp="1"/>
          </p:cNvSpPr>
          <p:nvPr>
            <p:ph type="subTitle" idx="1" hasCustomPrompt="1"/>
          </p:nvPr>
        </p:nvSpPr>
        <p:spPr bwMode="white">
          <a:xfrm>
            <a:off x="863700" y="4184100"/>
            <a:ext cx="10896500" cy="720000"/>
          </a:xfrm>
        </p:spPr>
        <p:txBody>
          <a:bodyPr anchor="b" anchorCtr="0"/>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1" name="Text Placeholder 20">
            <a:extLst>
              <a:ext uri="{FF2B5EF4-FFF2-40B4-BE49-F238E27FC236}">
                <a16:creationId xmlns:a16="http://schemas.microsoft.com/office/drawing/2014/main" id="{AC5B666B-64C9-E7B3-A897-A85D85F2979F}"/>
              </a:ext>
            </a:extLst>
          </p:cNvPr>
          <p:cNvSpPr>
            <a:spLocks noGrp="1"/>
          </p:cNvSpPr>
          <p:nvPr>
            <p:ph type="body" sz="quarter" idx="12" hasCustomPrompt="1"/>
          </p:nvPr>
        </p:nvSpPr>
        <p:spPr>
          <a:xfrm>
            <a:off x="863600" y="5344720"/>
            <a:ext cx="4908550" cy="433280"/>
          </a:xfrm>
        </p:spPr>
        <p:txBody>
          <a:bodyPr/>
          <a:lstStyle>
            <a:lvl1pPr marL="0" indent="0">
              <a:buNone/>
              <a:defRPr sz="1600"/>
            </a:lvl1pPr>
          </a:lstStyle>
          <a:p>
            <a:pPr lvl="0"/>
            <a:r>
              <a:rPr lang="en-US" dirty="0"/>
              <a:t>[MM.DD.YYYY]</a:t>
            </a:r>
          </a:p>
        </p:txBody>
      </p:sp>
      <p:pic>
        <p:nvPicPr>
          <p:cNvPr id="4" name="Picture 3">
            <a:extLst>
              <a:ext uri="{FF2B5EF4-FFF2-40B4-BE49-F238E27FC236}">
                <a16:creationId xmlns:a16="http://schemas.microsoft.com/office/drawing/2014/main" id="{32F10D39-B22E-31B7-8862-83C5709CF47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814048" y="5740872"/>
            <a:ext cx="1946152" cy="683741"/>
          </a:xfrm>
          <a:prstGeom prst="rect">
            <a:avLst/>
          </a:prstGeom>
        </p:spPr>
      </p:pic>
    </p:spTree>
    <p:extLst>
      <p:ext uri="{BB962C8B-B14F-4D97-AF65-F5344CB8AC3E}">
        <p14:creationId xmlns:p14="http://schemas.microsoft.com/office/powerpoint/2010/main" val="19901037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Client Lo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9688E9-8697-B738-07D3-9723DC57538F}"/>
              </a:ext>
            </a:extLst>
          </p:cNvPr>
          <p:cNvSpPr/>
          <p:nvPr userDrawn="1"/>
        </p:nvSpPr>
        <p:spPr bwMode="gray">
          <a:xfrm>
            <a:off x="647700" y="3185908"/>
            <a:ext cx="11544050" cy="1944092"/>
          </a:xfrm>
          <a:prstGeom prst="rect">
            <a:avLst/>
          </a:prstGeom>
          <a:solidFill>
            <a:srgbClr val="FF55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1DC923-D9E7-7EC0-3C0A-3EC8BCE9A84A}"/>
              </a:ext>
            </a:extLst>
          </p:cNvPr>
          <p:cNvSpPr>
            <a:spLocks noGrp="1"/>
          </p:cNvSpPr>
          <p:nvPr>
            <p:ph type="ctrTitle" hasCustomPrompt="1"/>
          </p:nvPr>
        </p:nvSpPr>
        <p:spPr bwMode="white">
          <a:xfrm>
            <a:off x="863600" y="3429000"/>
            <a:ext cx="10896600" cy="756000"/>
          </a:xfrm>
        </p:spPr>
        <p:txBody>
          <a:bodyPr anchor="b"/>
          <a:lstStyle>
            <a:lvl1pPr algn="l">
              <a:lnSpc>
                <a:spcPct val="100000"/>
              </a:lnSpc>
              <a:defRPr sz="2600" b="1" cap="all" baseline="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9F45971-919B-BE32-B6C9-77270038AEC3}"/>
              </a:ext>
            </a:extLst>
          </p:cNvPr>
          <p:cNvSpPr>
            <a:spLocks noGrp="1"/>
          </p:cNvSpPr>
          <p:nvPr>
            <p:ph type="subTitle" idx="1" hasCustomPrompt="1"/>
          </p:nvPr>
        </p:nvSpPr>
        <p:spPr bwMode="white">
          <a:xfrm>
            <a:off x="863700" y="4184100"/>
            <a:ext cx="10896500" cy="720000"/>
          </a:xfrm>
        </p:spPr>
        <p:txBody>
          <a:bodyPr anchor="b" anchorCtr="0"/>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1" name="Text Placeholder 20">
            <a:extLst>
              <a:ext uri="{FF2B5EF4-FFF2-40B4-BE49-F238E27FC236}">
                <a16:creationId xmlns:a16="http://schemas.microsoft.com/office/drawing/2014/main" id="{AC5B666B-64C9-E7B3-A897-A85D85F2979F}"/>
              </a:ext>
            </a:extLst>
          </p:cNvPr>
          <p:cNvSpPr>
            <a:spLocks noGrp="1"/>
          </p:cNvSpPr>
          <p:nvPr>
            <p:ph type="body" sz="quarter" idx="12" hasCustomPrompt="1"/>
          </p:nvPr>
        </p:nvSpPr>
        <p:spPr>
          <a:xfrm>
            <a:off x="863600" y="5344720"/>
            <a:ext cx="4908550" cy="433280"/>
          </a:xfrm>
        </p:spPr>
        <p:txBody>
          <a:bodyPr/>
          <a:lstStyle>
            <a:lvl1pPr marL="0" indent="0">
              <a:buNone/>
              <a:defRPr sz="1600"/>
            </a:lvl1pPr>
          </a:lstStyle>
          <a:p>
            <a:pPr lvl="0"/>
            <a:r>
              <a:rPr lang="en-US" dirty="0"/>
              <a:t>[MM.DD.YYYY]</a:t>
            </a:r>
          </a:p>
        </p:txBody>
      </p:sp>
      <p:sp>
        <p:nvSpPr>
          <p:cNvPr id="5" name="Picture Placeholder 4">
            <a:extLst>
              <a:ext uri="{FF2B5EF4-FFF2-40B4-BE49-F238E27FC236}">
                <a16:creationId xmlns:a16="http://schemas.microsoft.com/office/drawing/2014/main" id="{6654B951-638D-9E42-AF92-DD59569D9817}"/>
              </a:ext>
            </a:extLst>
          </p:cNvPr>
          <p:cNvSpPr>
            <a:spLocks noGrp="1"/>
          </p:cNvSpPr>
          <p:nvPr>
            <p:ph type="pic" sz="quarter" idx="13"/>
          </p:nvPr>
        </p:nvSpPr>
        <p:spPr bwMode="gray">
          <a:xfrm>
            <a:off x="0" y="0"/>
            <a:ext cx="12191750" cy="3186113"/>
          </a:xfrm>
          <a:solidFill>
            <a:srgbClr val="E2DED2"/>
          </a:solidFill>
        </p:spPr>
        <p:txBody>
          <a:bodyPr/>
          <a:lstStyle>
            <a:lvl1pPr marL="0" indent="0">
              <a:buNone/>
              <a:defRPr sz="1600"/>
            </a:lvl1pPr>
          </a:lstStyle>
          <a:p>
            <a:r>
              <a:rPr lang="en-US"/>
              <a:t>Click icon to add picture</a:t>
            </a:r>
            <a:endParaRPr lang="en-US" dirty="0"/>
          </a:p>
        </p:txBody>
      </p:sp>
      <p:sp>
        <p:nvSpPr>
          <p:cNvPr id="6" name="Picture Placeholder 5">
            <a:extLst>
              <a:ext uri="{FF2B5EF4-FFF2-40B4-BE49-F238E27FC236}">
                <a16:creationId xmlns:a16="http://schemas.microsoft.com/office/drawing/2014/main" id="{C28A6630-9B13-5A66-BD48-E820A81ADAE1}"/>
              </a:ext>
            </a:extLst>
          </p:cNvPr>
          <p:cNvSpPr>
            <a:spLocks noGrp="1"/>
          </p:cNvSpPr>
          <p:nvPr>
            <p:ph type="pic" sz="quarter" idx="15" hasCustomPrompt="1"/>
          </p:nvPr>
        </p:nvSpPr>
        <p:spPr>
          <a:xfrm>
            <a:off x="6096000" y="5589323"/>
            <a:ext cx="2623204" cy="836677"/>
          </a:xfrm>
        </p:spPr>
        <p:txBody>
          <a:bodyPr/>
          <a:lstStyle>
            <a:lvl1pPr marL="0" indent="0">
              <a:buNone/>
              <a:defRPr sz="1200"/>
            </a:lvl1pPr>
          </a:lstStyle>
          <a:p>
            <a:r>
              <a:rPr lang="en-US" dirty="0"/>
              <a:t>Add client logo</a:t>
            </a:r>
          </a:p>
        </p:txBody>
      </p:sp>
      <p:pic>
        <p:nvPicPr>
          <p:cNvPr id="4" name="Picture 3">
            <a:extLst>
              <a:ext uri="{FF2B5EF4-FFF2-40B4-BE49-F238E27FC236}">
                <a16:creationId xmlns:a16="http://schemas.microsoft.com/office/drawing/2014/main" id="{366343FE-9E63-DB33-9840-52C14C051EDA}"/>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814048" y="5740872"/>
            <a:ext cx="1946152" cy="683741"/>
          </a:xfrm>
          <a:prstGeom prst="rect">
            <a:avLst/>
          </a:prstGeom>
        </p:spPr>
      </p:pic>
    </p:spTree>
    <p:extLst>
      <p:ext uri="{BB962C8B-B14F-4D97-AF65-F5344CB8AC3E}">
        <p14:creationId xmlns:p14="http://schemas.microsoft.com/office/powerpoint/2010/main" val="3438429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4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B884-4953-275F-9B88-4A3CE250E47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5F0AF9-548B-C45E-AC62-F5B57326E165}"/>
              </a:ext>
            </a:extLst>
          </p:cNvPr>
          <p:cNvSpPr>
            <a:spLocks noGrp="1"/>
          </p:cNvSpPr>
          <p:nvPr>
            <p:ph idx="1"/>
          </p:nvPr>
        </p:nvSpPr>
        <p:spPr>
          <a:xfrm>
            <a:off x="647700" y="1944000"/>
            <a:ext cx="11112499" cy="42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C4696A5-6680-C537-3E9F-1D9EDDC8B9B8}"/>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2872497381"/>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B884-4953-275F-9B88-4A3CE250E47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5F0AF9-548B-C45E-AC62-F5B57326E165}"/>
              </a:ext>
            </a:extLst>
          </p:cNvPr>
          <p:cNvSpPr>
            <a:spLocks noGrp="1"/>
          </p:cNvSpPr>
          <p:nvPr>
            <p:ph idx="1"/>
          </p:nvPr>
        </p:nvSpPr>
        <p:spPr>
          <a:xfrm>
            <a:off x="647700" y="1944000"/>
            <a:ext cx="11112500" cy="42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C4696A5-6680-C537-3E9F-1D9EDDC8B9B8}"/>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2410841072"/>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FF5519"/>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FDF850C-7576-82B5-C243-EDD85268C08F}"/>
              </a:ext>
            </a:extLst>
          </p:cNvPr>
          <p:cNvSpPr>
            <a:spLocks noGrp="1"/>
          </p:cNvSpPr>
          <p:nvPr>
            <p:ph type="body" sz="quarter" idx="13" hasCustomPrompt="1"/>
          </p:nvPr>
        </p:nvSpPr>
        <p:spPr>
          <a:xfrm>
            <a:off x="651846" y="2572445"/>
            <a:ext cx="1089025" cy="432000"/>
          </a:xfrm>
        </p:spPr>
        <p:txBody>
          <a:bodyPr/>
          <a:lstStyle>
            <a:lvl1pPr marL="0" indent="0">
              <a:buNone/>
              <a:defRPr b="1"/>
            </a:lvl1pPr>
          </a:lstStyle>
          <a:p>
            <a:pPr lvl="0"/>
            <a:r>
              <a:rPr lang="en-US" dirty="0"/>
              <a:t>00</a:t>
            </a:r>
          </a:p>
        </p:txBody>
      </p:sp>
      <p:sp>
        <p:nvSpPr>
          <p:cNvPr id="2" name="Title 1">
            <a:extLst>
              <a:ext uri="{FF2B5EF4-FFF2-40B4-BE49-F238E27FC236}">
                <a16:creationId xmlns:a16="http://schemas.microsoft.com/office/drawing/2014/main" id="{1A81C413-6DB9-2E17-DEC1-C559CB244E3B}"/>
              </a:ext>
            </a:extLst>
          </p:cNvPr>
          <p:cNvSpPr>
            <a:spLocks noGrp="1"/>
          </p:cNvSpPr>
          <p:nvPr>
            <p:ph type="title" hasCustomPrompt="1"/>
          </p:nvPr>
        </p:nvSpPr>
        <p:spPr>
          <a:xfrm>
            <a:off x="647700" y="3086100"/>
            <a:ext cx="11112500" cy="3128963"/>
          </a:xfrm>
        </p:spPr>
        <p:txBody>
          <a:bodyPr anchor="t" anchorCtr="0"/>
          <a:lstStyle>
            <a:lvl1pPr>
              <a:defRPr sz="3600">
                <a:solidFill>
                  <a:schemeClr val="bg1"/>
                </a:solidFill>
              </a:defRPr>
            </a:lvl1pPr>
          </a:lstStyle>
          <a:p>
            <a:r>
              <a:rPr lang="en-US" dirty="0"/>
              <a:t>Section header</a:t>
            </a:r>
          </a:p>
        </p:txBody>
      </p:sp>
      <p:sp>
        <p:nvSpPr>
          <p:cNvPr id="6" name="Slide Number Placeholder 5">
            <a:extLst>
              <a:ext uri="{FF2B5EF4-FFF2-40B4-BE49-F238E27FC236}">
                <a16:creationId xmlns:a16="http://schemas.microsoft.com/office/drawing/2014/main" id="{8A642154-1122-8BE0-36D6-D60013AAA4AE}"/>
              </a:ext>
            </a:extLst>
          </p:cNvPr>
          <p:cNvSpPr>
            <a:spLocks noGrp="1"/>
          </p:cNvSpPr>
          <p:nvPr>
            <p:ph type="sldNum" sz="quarter" idx="12"/>
          </p:nvPr>
        </p:nvSpPr>
        <p:spPr>
          <a:xfrm>
            <a:off x="11221200" y="6512718"/>
            <a:ext cx="539000" cy="345282"/>
          </a:xfrm>
        </p:spPr>
        <p:txBody>
          <a:bodyPr anchor="t"/>
          <a:lstStyle>
            <a:lvl1pPr algn="r">
              <a:defRPr sz="1000" b="1"/>
            </a:lvl1pPr>
          </a:lstStyle>
          <a:p>
            <a:fld id="{9471E7CE-8A78-4478-9E54-F34347EBC41E}" type="slidenum">
              <a:rPr lang="en-US" smtClean="0"/>
              <a:pPr/>
              <a:t>‹#›</a:t>
            </a:fld>
            <a:endParaRPr lang="en-US" dirty="0"/>
          </a:p>
        </p:txBody>
      </p:sp>
      <p:sp>
        <p:nvSpPr>
          <p:cNvPr id="4" name="TextBox 3">
            <a:extLst>
              <a:ext uri="{FF2B5EF4-FFF2-40B4-BE49-F238E27FC236}">
                <a16:creationId xmlns:a16="http://schemas.microsoft.com/office/drawing/2014/main" id="{CFC093B0-2839-F3A1-249F-0CDF5A78AE15}"/>
              </a:ext>
            </a:extLst>
          </p:cNvPr>
          <p:cNvSpPr txBox="1"/>
          <p:nvPr userDrawn="1"/>
        </p:nvSpPr>
        <p:spPr>
          <a:xfrm>
            <a:off x="2591699" y="6512718"/>
            <a:ext cx="1943999" cy="345282"/>
          </a:xfrm>
          <a:prstGeom prst="rect">
            <a:avLst/>
          </a:prstGeom>
          <a:noFill/>
        </p:spPr>
        <p:txBody>
          <a:bodyPr wrap="square" lIns="0" tIns="0" rIns="0" bIns="0" rtlCol="0">
            <a:noAutofit/>
          </a:bodyPr>
          <a:lstStyle/>
          <a:p>
            <a:r>
              <a:rPr lang="en-US" sz="1000" b="1" dirty="0">
                <a:solidFill>
                  <a:schemeClr val="accent3"/>
                </a:solidFill>
              </a:rPr>
              <a:t>bclplaw.com</a:t>
            </a:r>
          </a:p>
        </p:txBody>
      </p:sp>
      <p:sp>
        <p:nvSpPr>
          <p:cNvPr id="5" name="TextBox 4">
            <a:extLst>
              <a:ext uri="{FF2B5EF4-FFF2-40B4-BE49-F238E27FC236}">
                <a16:creationId xmlns:a16="http://schemas.microsoft.com/office/drawing/2014/main" id="{2220175B-7449-F12A-3ACA-99678A98C853}"/>
              </a:ext>
            </a:extLst>
          </p:cNvPr>
          <p:cNvSpPr txBox="1"/>
          <p:nvPr userDrawn="1"/>
        </p:nvSpPr>
        <p:spPr>
          <a:xfrm>
            <a:off x="647700" y="6512718"/>
            <a:ext cx="1943999" cy="345281"/>
          </a:xfrm>
          <a:prstGeom prst="rect">
            <a:avLst/>
          </a:prstGeom>
          <a:noFill/>
        </p:spPr>
        <p:txBody>
          <a:bodyPr wrap="square" lIns="0" tIns="0" rIns="0" bIns="0" rtlCol="0">
            <a:noAutofit/>
          </a:bodyPr>
          <a:lstStyle/>
          <a:p>
            <a:r>
              <a:rPr lang="en-US" sz="1000" dirty="0">
                <a:solidFill>
                  <a:schemeClr val="bg1"/>
                </a:solidFill>
              </a:rPr>
              <a:t>© Bryan Cave Leighton </a:t>
            </a:r>
            <a:r>
              <a:rPr lang="en-US" sz="1000" dirty="0" err="1">
                <a:solidFill>
                  <a:schemeClr val="bg1"/>
                </a:solidFill>
              </a:rPr>
              <a:t>Paisner</a:t>
            </a:r>
            <a:endParaRPr lang="en-US" sz="1000" dirty="0">
              <a:solidFill>
                <a:schemeClr val="bg1"/>
              </a:solidFill>
            </a:endParaRPr>
          </a:p>
        </p:txBody>
      </p:sp>
    </p:spTree>
    <p:extLst>
      <p:ext uri="{BB962C8B-B14F-4D97-AF65-F5344CB8AC3E}">
        <p14:creationId xmlns:p14="http://schemas.microsoft.com/office/powerpoint/2010/main" val="182574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B884-4953-275F-9B88-4A3CE250E47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5F0AF9-548B-C45E-AC62-F5B57326E165}"/>
              </a:ext>
            </a:extLst>
          </p:cNvPr>
          <p:cNvSpPr>
            <a:spLocks noGrp="1"/>
          </p:cNvSpPr>
          <p:nvPr>
            <p:ph idx="1"/>
          </p:nvPr>
        </p:nvSpPr>
        <p:spPr>
          <a:xfrm>
            <a:off x="647700" y="1944000"/>
            <a:ext cx="5124451" cy="426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C4696A5-6680-C537-3E9F-1D9EDDC8B9B8}"/>
              </a:ext>
            </a:extLst>
          </p:cNvPr>
          <p:cNvSpPr>
            <a:spLocks noGrp="1"/>
          </p:cNvSpPr>
          <p:nvPr>
            <p:ph type="sldNum" sz="quarter" idx="12"/>
          </p:nvPr>
        </p:nvSpPr>
        <p:spPr/>
        <p:txBody>
          <a:bodyPr/>
          <a:lstStyle/>
          <a:p>
            <a:fld id="{9471E7CE-8A78-4478-9E54-F34347EBC41E}" type="slidenum">
              <a:rPr lang="en-US" smtClean="0"/>
              <a:t>‹#›</a:t>
            </a:fld>
            <a:endParaRPr lang="en-US" dirty="0"/>
          </a:p>
        </p:txBody>
      </p:sp>
      <p:sp>
        <p:nvSpPr>
          <p:cNvPr id="5" name="Content Placeholder 4">
            <a:extLst>
              <a:ext uri="{FF2B5EF4-FFF2-40B4-BE49-F238E27FC236}">
                <a16:creationId xmlns:a16="http://schemas.microsoft.com/office/drawing/2014/main" id="{84FEC79D-C26C-AD40-0086-B3ADFB616770}"/>
              </a:ext>
            </a:extLst>
          </p:cNvPr>
          <p:cNvSpPr>
            <a:spLocks noGrp="1"/>
          </p:cNvSpPr>
          <p:nvPr>
            <p:ph sz="quarter" idx="13"/>
          </p:nvPr>
        </p:nvSpPr>
        <p:spPr>
          <a:xfrm>
            <a:off x="6419850" y="1944688"/>
            <a:ext cx="5340350"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9332180"/>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B884-4953-275F-9B88-4A3CE250E47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5F0AF9-548B-C45E-AC62-F5B57326E165}"/>
              </a:ext>
            </a:extLst>
          </p:cNvPr>
          <p:cNvSpPr>
            <a:spLocks noGrp="1"/>
          </p:cNvSpPr>
          <p:nvPr>
            <p:ph idx="1"/>
          </p:nvPr>
        </p:nvSpPr>
        <p:spPr>
          <a:xfrm>
            <a:off x="647700" y="1944000"/>
            <a:ext cx="5124451" cy="426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C4696A5-6680-C537-3E9F-1D9EDDC8B9B8}"/>
              </a:ext>
            </a:extLst>
          </p:cNvPr>
          <p:cNvSpPr>
            <a:spLocks noGrp="1"/>
          </p:cNvSpPr>
          <p:nvPr>
            <p:ph type="sldNum" sz="quarter" idx="12"/>
          </p:nvPr>
        </p:nvSpPr>
        <p:spPr/>
        <p:txBody>
          <a:bodyPr/>
          <a:lstStyle/>
          <a:p>
            <a:fld id="{9471E7CE-8A78-4478-9E54-F34347EBC41E}" type="slidenum">
              <a:rPr lang="en-US" smtClean="0"/>
              <a:t>‹#›</a:t>
            </a:fld>
            <a:endParaRPr lang="en-US" dirty="0"/>
          </a:p>
        </p:txBody>
      </p:sp>
      <p:sp>
        <p:nvSpPr>
          <p:cNvPr id="5" name="Content Placeholder 4">
            <a:extLst>
              <a:ext uri="{FF2B5EF4-FFF2-40B4-BE49-F238E27FC236}">
                <a16:creationId xmlns:a16="http://schemas.microsoft.com/office/drawing/2014/main" id="{84FEC79D-C26C-AD40-0086-B3ADFB616770}"/>
              </a:ext>
            </a:extLst>
          </p:cNvPr>
          <p:cNvSpPr>
            <a:spLocks noGrp="1"/>
          </p:cNvSpPr>
          <p:nvPr>
            <p:ph sz="quarter" idx="13"/>
          </p:nvPr>
        </p:nvSpPr>
        <p:spPr>
          <a:xfrm>
            <a:off x="6419850" y="1944688"/>
            <a:ext cx="5340350"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539792"/>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EE15-701B-72CB-E92C-E624BCE5D0F3}"/>
              </a:ext>
            </a:extLst>
          </p:cNvPr>
          <p:cNvSpPr>
            <a:spLocks noGrp="1"/>
          </p:cNvSpPr>
          <p:nvPr>
            <p:ph type="title"/>
          </p:nvPr>
        </p:nvSpPr>
        <p:spPr>
          <a:xfrm>
            <a:off x="647701" y="543601"/>
            <a:ext cx="11112499" cy="89943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4A44ED-2B14-D7D6-B1FD-555F5566FAAE}"/>
              </a:ext>
            </a:extLst>
          </p:cNvPr>
          <p:cNvSpPr>
            <a:spLocks noGrp="1"/>
          </p:cNvSpPr>
          <p:nvPr>
            <p:ph type="body" idx="1"/>
          </p:nvPr>
        </p:nvSpPr>
        <p:spPr>
          <a:xfrm>
            <a:off x="647702" y="1943099"/>
            <a:ext cx="5124448" cy="561975"/>
          </a:xfr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EAEDB-18B7-501A-8356-89F8E5CD4384}"/>
              </a:ext>
            </a:extLst>
          </p:cNvPr>
          <p:cNvSpPr>
            <a:spLocks noGrp="1"/>
          </p:cNvSpPr>
          <p:nvPr>
            <p:ph sz="half" idx="2"/>
          </p:nvPr>
        </p:nvSpPr>
        <p:spPr>
          <a:xfrm>
            <a:off x="647701" y="2505075"/>
            <a:ext cx="5124450" cy="370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F9AF69-7DEF-2C8B-F20F-899FA0B91891}"/>
              </a:ext>
            </a:extLst>
          </p:cNvPr>
          <p:cNvSpPr>
            <a:spLocks noGrp="1"/>
          </p:cNvSpPr>
          <p:nvPr>
            <p:ph type="body" sz="quarter" idx="3"/>
          </p:nvPr>
        </p:nvSpPr>
        <p:spPr>
          <a:xfrm>
            <a:off x="6419848" y="1943099"/>
            <a:ext cx="5340350" cy="561976"/>
          </a:xfrm>
        </p:spPr>
        <p:txBody>
          <a:bodyPr anchor="t"/>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B39B02-7F7F-117B-6793-9BEEA58E8324}"/>
              </a:ext>
            </a:extLst>
          </p:cNvPr>
          <p:cNvSpPr>
            <a:spLocks noGrp="1"/>
          </p:cNvSpPr>
          <p:nvPr>
            <p:ph sz="quarter" idx="4"/>
          </p:nvPr>
        </p:nvSpPr>
        <p:spPr>
          <a:xfrm>
            <a:off x="6419850" y="2505075"/>
            <a:ext cx="5340350" cy="370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70D8726-2FC2-9A5B-8B54-A0BAB0FFFFD7}"/>
              </a:ext>
            </a:extLst>
          </p:cNvPr>
          <p:cNvSpPr>
            <a:spLocks noGrp="1"/>
          </p:cNvSpPr>
          <p:nvPr>
            <p:ph type="sldNum" sz="quarter" idx="12"/>
          </p:nvPr>
        </p:nvSpPr>
        <p:spPr/>
        <p:txBody>
          <a:bodyPr/>
          <a:lstStyle/>
          <a:p>
            <a:fld id="{9471E7CE-8A78-4478-9E54-F34347EBC41E}" type="slidenum">
              <a:rPr lang="en-US" smtClean="0"/>
              <a:t>‹#›</a:t>
            </a:fld>
            <a:endParaRPr lang="en-US" dirty="0"/>
          </a:p>
        </p:txBody>
      </p:sp>
    </p:spTree>
    <p:extLst>
      <p:ext uri="{BB962C8B-B14F-4D97-AF65-F5344CB8AC3E}">
        <p14:creationId xmlns:p14="http://schemas.microsoft.com/office/powerpoint/2010/main" val="1267522364"/>
      </p:ext>
    </p:extLst>
  </p:cSld>
  <p:clrMapOvr>
    <a:masterClrMapping/>
  </p:clrMapOvr>
  <p:extLst>
    <p:ext uri="{DCECCB84-F9BA-43D5-87BE-67443E8EF086}">
      <p15:sldGuideLst xmlns:p15="http://schemas.microsoft.com/office/powerpoint/2012/main">
        <p15:guide id="1" orient="horz" pos="39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6298A-4EEC-C49E-30C3-8445B8AD8B11}"/>
              </a:ext>
            </a:extLst>
          </p:cNvPr>
          <p:cNvSpPr>
            <a:spLocks noGrp="1"/>
          </p:cNvSpPr>
          <p:nvPr>
            <p:ph type="title"/>
          </p:nvPr>
        </p:nvSpPr>
        <p:spPr>
          <a:xfrm>
            <a:off x="647700" y="542925"/>
            <a:ext cx="11112500" cy="900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9B8235-21B2-BDF7-A025-7D6E0087837C}"/>
              </a:ext>
            </a:extLst>
          </p:cNvPr>
          <p:cNvSpPr>
            <a:spLocks noGrp="1"/>
          </p:cNvSpPr>
          <p:nvPr>
            <p:ph type="body" idx="1"/>
          </p:nvPr>
        </p:nvSpPr>
        <p:spPr>
          <a:xfrm>
            <a:off x="647700" y="1944000"/>
            <a:ext cx="11112499" cy="42710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8731A7-0102-1F06-8797-B8134FCAE0A7}"/>
              </a:ext>
            </a:extLst>
          </p:cNvPr>
          <p:cNvSpPr>
            <a:spLocks noGrp="1"/>
          </p:cNvSpPr>
          <p:nvPr>
            <p:ph type="sldNum" sz="quarter" idx="4"/>
          </p:nvPr>
        </p:nvSpPr>
        <p:spPr>
          <a:xfrm>
            <a:off x="11220199" y="6512718"/>
            <a:ext cx="540000" cy="345282"/>
          </a:xfrm>
          <a:prstGeom prst="rect">
            <a:avLst/>
          </a:prstGeom>
        </p:spPr>
        <p:txBody>
          <a:bodyPr vert="horz" lIns="0" tIns="0" rIns="0" bIns="0" rtlCol="0" anchor="t" anchorCtr="0">
            <a:noAutofit/>
          </a:bodyPr>
          <a:lstStyle>
            <a:lvl1pPr algn="r">
              <a:defRPr sz="1000" b="1">
                <a:solidFill>
                  <a:schemeClr val="tx2"/>
                </a:solidFill>
              </a:defRPr>
            </a:lvl1pPr>
          </a:lstStyle>
          <a:p>
            <a:fld id="{9471E7CE-8A78-4478-9E54-F34347EBC41E}" type="slidenum">
              <a:rPr lang="en-US" smtClean="0"/>
              <a:pPr/>
              <a:t>‹#›</a:t>
            </a:fld>
            <a:endParaRPr lang="en-US" dirty="0"/>
          </a:p>
        </p:txBody>
      </p:sp>
      <p:sp>
        <p:nvSpPr>
          <p:cNvPr id="12" name="TextBox 11">
            <a:extLst>
              <a:ext uri="{FF2B5EF4-FFF2-40B4-BE49-F238E27FC236}">
                <a16:creationId xmlns:a16="http://schemas.microsoft.com/office/drawing/2014/main" id="{03761E45-343B-3534-5C73-A6D67AB5D318}"/>
              </a:ext>
            </a:extLst>
          </p:cNvPr>
          <p:cNvSpPr txBox="1"/>
          <p:nvPr userDrawn="1"/>
        </p:nvSpPr>
        <p:spPr>
          <a:xfrm>
            <a:off x="647700" y="6512718"/>
            <a:ext cx="1943999" cy="345281"/>
          </a:xfrm>
          <a:prstGeom prst="rect">
            <a:avLst/>
          </a:prstGeom>
          <a:noFill/>
        </p:spPr>
        <p:txBody>
          <a:bodyPr wrap="square" lIns="0" tIns="0" rIns="0" bIns="0" rtlCol="0">
            <a:noAutofit/>
          </a:bodyPr>
          <a:lstStyle/>
          <a:p>
            <a:r>
              <a:rPr lang="en-US" sz="1000" dirty="0">
                <a:solidFill>
                  <a:schemeClr val="tx2"/>
                </a:solidFill>
              </a:rPr>
              <a:t>© Bryan Cave Leighton </a:t>
            </a:r>
            <a:r>
              <a:rPr lang="en-US" sz="1000" dirty="0" err="1">
                <a:solidFill>
                  <a:schemeClr val="tx2"/>
                </a:solidFill>
              </a:rPr>
              <a:t>Paisner</a:t>
            </a:r>
            <a:endParaRPr lang="en-US" sz="1000" dirty="0">
              <a:solidFill>
                <a:schemeClr val="tx2"/>
              </a:solidFill>
            </a:endParaRPr>
          </a:p>
        </p:txBody>
      </p:sp>
      <p:sp>
        <p:nvSpPr>
          <p:cNvPr id="13" name="TextBox 12">
            <a:extLst>
              <a:ext uri="{FF2B5EF4-FFF2-40B4-BE49-F238E27FC236}">
                <a16:creationId xmlns:a16="http://schemas.microsoft.com/office/drawing/2014/main" id="{00AC34B7-9A26-89C6-F72D-07D686B4B4A9}"/>
              </a:ext>
            </a:extLst>
          </p:cNvPr>
          <p:cNvSpPr txBox="1"/>
          <p:nvPr userDrawn="1"/>
        </p:nvSpPr>
        <p:spPr>
          <a:xfrm>
            <a:off x="2591699" y="6512718"/>
            <a:ext cx="1943999" cy="345282"/>
          </a:xfrm>
          <a:prstGeom prst="rect">
            <a:avLst/>
          </a:prstGeom>
          <a:noFill/>
        </p:spPr>
        <p:txBody>
          <a:bodyPr wrap="square" lIns="0" tIns="0" rIns="0" bIns="0" rtlCol="0">
            <a:noAutofit/>
          </a:bodyPr>
          <a:lstStyle/>
          <a:p>
            <a:r>
              <a:rPr lang="en-US" sz="1000" b="1" dirty="0">
                <a:solidFill>
                  <a:srgbClr val="FF5519"/>
                </a:solidFill>
              </a:rPr>
              <a:t>bclplaw.com</a:t>
            </a:r>
          </a:p>
        </p:txBody>
      </p:sp>
    </p:spTree>
    <p:extLst>
      <p:ext uri="{BB962C8B-B14F-4D97-AF65-F5344CB8AC3E}">
        <p14:creationId xmlns:p14="http://schemas.microsoft.com/office/powerpoint/2010/main" val="195283847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8" r:id="rId5"/>
    <p:sldLayoutId id="2147483651" r:id="rId6"/>
    <p:sldLayoutId id="2147483659" r:id="rId7"/>
    <p:sldLayoutId id="2147483660" r:id="rId8"/>
    <p:sldLayoutId id="2147483653" r:id="rId9"/>
    <p:sldLayoutId id="2147483661" r:id="rId10"/>
    <p:sldLayoutId id="2147483654" r:id="rId11"/>
    <p:sldLayoutId id="2147483662" r:id="rId12"/>
    <p:sldLayoutId id="2147483655" r:id="rId13"/>
    <p:sldLayoutId id="2147483663" r:id="rId14"/>
    <p:sldLayoutId id="2147483671" r:id="rId15"/>
    <p:sldLayoutId id="2147483665" r:id="rId16"/>
    <p:sldLayoutId id="2147483672" r:id="rId17"/>
  </p:sldLayoutIdLst>
  <p:hf hdr="0" ft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2400" kern="2400">
          <a:solidFill>
            <a:schemeClr val="tx1"/>
          </a:solidFill>
          <a:latin typeface="+mn-lt"/>
          <a:ea typeface="+mn-ea"/>
          <a:cs typeface="+mn-cs"/>
        </a:defRPr>
      </a:lvl1pPr>
      <a:lvl2pPr marL="457200" algn="l" defTabSz="914400" rtl="0" eaLnBrk="1" latinLnBrk="0" hangingPunct="1">
        <a:defRPr sz="2400" kern="2400">
          <a:solidFill>
            <a:schemeClr val="tx1"/>
          </a:solidFill>
          <a:latin typeface="+mn-lt"/>
          <a:ea typeface="+mn-ea"/>
          <a:cs typeface="+mn-cs"/>
        </a:defRPr>
      </a:lvl2pPr>
      <a:lvl3pPr marL="914400" algn="l" defTabSz="914400" rtl="0" eaLnBrk="1" latinLnBrk="0" hangingPunct="1">
        <a:defRPr sz="2400" kern="2400">
          <a:solidFill>
            <a:schemeClr val="tx1"/>
          </a:solidFill>
          <a:latin typeface="+mn-lt"/>
          <a:ea typeface="+mn-ea"/>
          <a:cs typeface="+mn-cs"/>
        </a:defRPr>
      </a:lvl3pPr>
      <a:lvl4pPr marL="1371600" algn="l" defTabSz="914400" rtl="0" eaLnBrk="1" latinLnBrk="0" hangingPunct="1">
        <a:defRPr sz="2400" kern="2400">
          <a:solidFill>
            <a:schemeClr val="tx1"/>
          </a:solidFill>
          <a:latin typeface="+mn-lt"/>
          <a:ea typeface="+mn-ea"/>
          <a:cs typeface="+mn-cs"/>
        </a:defRPr>
      </a:lvl4pPr>
      <a:lvl5pPr marL="1828800" algn="l" defTabSz="914400" rtl="0" eaLnBrk="1" latinLnBrk="0" hangingPunct="1">
        <a:defRPr sz="2400" kern="2400">
          <a:solidFill>
            <a:schemeClr val="tx1"/>
          </a:solidFill>
          <a:latin typeface="+mn-lt"/>
          <a:ea typeface="+mn-ea"/>
          <a:cs typeface="+mn-cs"/>
        </a:defRPr>
      </a:lvl5pPr>
      <a:lvl6pPr marL="2286000" algn="l" defTabSz="914400" rtl="0" eaLnBrk="1" latinLnBrk="0" hangingPunct="1">
        <a:defRPr sz="2400" kern="2400">
          <a:solidFill>
            <a:schemeClr val="tx1"/>
          </a:solidFill>
          <a:latin typeface="+mn-lt"/>
          <a:ea typeface="+mn-ea"/>
          <a:cs typeface="+mn-cs"/>
        </a:defRPr>
      </a:lvl6pPr>
      <a:lvl7pPr marL="2743200" algn="l" defTabSz="914400" rtl="0" eaLnBrk="1" latinLnBrk="0" hangingPunct="1">
        <a:defRPr sz="2400" kern="2400">
          <a:solidFill>
            <a:schemeClr val="tx1"/>
          </a:solidFill>
          <a:latin typeface="+mn-lt"/>
          <a:ea typeface="+mn-ea"/>
          <a:cs typeface="+mn-cs"/>
        </a:defRPr>
      </a:lvl7pPr>
      <a:lvl8pPr marL="3200400" algn="l" defTabSz="914400" rtl="0" eaLnBrk="1" latinLnBrk="0" hangingPunct="1">
        <a:defRPr sz="2400" kern="2400">
          <a:solidFill>
            <a:schemeClr val="tx1"/>
          </a:solidFill>
          <a:latin typeface="+mn-lt"/>
          <a:ea typeface="+mn-ea"/>
          <a:cs typeface="+mn-cs"/>
        </a:defRPr>
      </a:lvl8pPr>
      <a:lvl9pPr marL="3657600" algn="l" defTabSz="914400" rtl="0" eaLnBrk="1" latinLnBrk="0" hangingPunct="1">
        <a:defRPr sz="2400" kern="24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orient="horz" pos="408" userDrawn="1">
          <p15:clr>
            <a:srgbClr val="F26B43"/>
          </p15:clr>
        </p15:guide>
        <p15:guide id="5" pos="7408" userDrawn="1">
          <p15:clr>
            <a:srgbClr val="F26B43"/>
          </p15:clr>
        </p15:guide>
        <p15:guide id="7" orient="horz" pos="4183" userDrawn="1">
          <p15:clr>
            <a:srgbClr val="F26B43"/>
          </p15:clr>
        </p15:guide>
        <p15:guide id="8" orient="horz" pos="1224" userDrawn="1">
          <p15:clr>
            <a:srgbClr val="F26B43"/>
          </p15:clr>
        </p15:guide>
        <p15:guide id="9" orient="horz" pos="909" userDrawn="1">
          <p15:clr>
            <a:srgbClr val="F26B43"/>
          </p15:clr>
        </p15:guide>
        <p15:guide id="10" pos="3636" userDrawn="1">
          <p15:clr>
            <a:srgbClr val="F26B43"/>
          </p15:clr>
        </p15:guide>
        <p15:guide id="11" pos="40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E43B-FBAB-D646-AF12-9AD7794059D7}"/>
              </a:ext>
            </a:extLst>
          </p:cNvPr>
          <p:cNvSpPr>
            <a:spLocks noGrp="1"/>
          </p:cNvSpPr>
          <p:nvPr>
            <p:ph type="title"/>
          </p:nvPr>
        </p:nvSpPr>
        <p:spPr>
          <a:xfrm>
            <a:off x="741900" y="2179884"/>
            <a:ext cx="8201439" cy="2640309"/>
          </a:xfrm>
        </p:spPr>
        <p:txBody>
          <a:bodyPr>
            <a:normAutofit fontScale="90000"/>
          </a:bodyPr>
          <a:lstStyle/>
          <a:p>
            <a:pPr>
              <a:spcBef>
                <a:spcPts val="0"/>
              </a:spcBef>
            </a:pPr>
            <a:r>
              <a:rPr lang="en-US" sz="2800" b="1" dirty="0"/>
              <a:t>AFB VIRTUAL SEMINAR</a:t>
            </a:r>
            <a:br>
              <a:rPr lang="en-US" sz="2800" b="1" dirty="0"/>
            </a:br>
            <a:br>
              <a:rPr lang="en-US" sz="2800" b="1" dirty="0"/>
            </a:br>
            <a:r>
              <a:rPr lang="en-US" sz="2800" b="1" dirty="0"/>
              <a:t>INITIAL BRIEFING ON PROPOSED CHANGES TO THE SENIOR MANAGERS REGIME</a:t>
            </a:r>
            <a:br>
              <a:rPr lang="en-US" sz="2800" b="1" dirty="0"/>
            </a:br>
            <a:br>
              <a:rPr lang="en-US" sz="2800" b="1" dirty="0"/>
            </a:br>
            <a:r>
              <a:rPr lang="en-US" sz="2800" b="1"/>
              <a:t>17 JULY </a:t>
            </a:r>
            <a:r>
              <a:rPr lang="en-US" sz="2800" b="1" dirty="0"/>
              <a:t>2025</a:t>
            </a:r>
            <a:br>
              <a:rPr lang="en-US" sz="2800" b="1" dirty="0"/>
            </a:br>
            <a:br>
              <a:rPr lang="en-US" sz="2800" b="1" dirty="0"/>
            </a:br>
            <a:br>
              <a:rPr lang="en-US" sz="2800" b="1" dirty="0"/>
            </a:br>
            <a:br>
              <a:rPr lang="en-US" sz="2800" b="1" dirty="0"/>
            </a:br>
            <a:br>
              <a:rPr lang="en-US" sz="2800" b="1" dirty="0"/>
            </a:br>
            <a:br>
              <a:rPr lang="en-US" sz="2800" b="1" dirty="0"/>
            </a:br>
            <a:br>
              <a:rPr lang="en-GB" dirty="0"/>
            </a:br>
            <a:br>
              <a:rPr lang="en-US" sz="2800" b="1" dirty="0"/>
            </a:br>
            <a:endParaRPr lang="en-US" sz="2800" b="1" dirty="0"/>
          </a:p>
        </p:txBody>
      </p:sp>
    </p:spTree>
    <p:extLst>
      <p:ext uri="{BB962C8B-B14F-4D97-AF65-F5344CB8AC3E}">
        <p14:creationId xmlns:p14="http://schemas.microsoft.com/office/powerpoint/2010/main" val="193266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3665-8434-4984-D775-6D539CB498F8}"/>
              </a:ext>
            </a:extLst>
          </p:cNvPr>
          <p:cNvSpPr>
            <a:spLocks noGrp="1"/>
          </p:cNvSpPr>
          <p:nvPr>
            <p:ph type="title"/>
          </p:nvPr>
        </p:nvSpPr>
        <p:spPr/>
        <p:txBody>
          <a:bodyPr/>
          <a:lstStyle/>
          <a:p>
            <a:r>
              <a:rPr lang="en-GB" dirty="0"/>
              <a:t>Proposed new PRA guidance on individuals who should be approved by PRA as SMF7</a:t>
            </a:r>
          </a:p>
        </p:txBody>
      </p:sp>
      <p:pic>
        <p:nvPicPr>
          <p:cNvPr id="6" name="Content Placeholder 5">
            <a:extLst>
              <a:ext uri="{FF2B5EF4-FFF2-40B4-BE49-F238E27FC236}">
                <a16:creationId xmlns:a16="http://schemas.microsoft.com/office/drawing/2014/main" id="{F7C7C370-F5F7-6E66-9C2A-3380A774335E}"/>
              </a:ext>
            </a:extLst>
          </p:cNvPr>
          <p:cNvPicPr>
            <a:picLocks noGrp="1" noChangeAspect="1"/>
          </p:cNvPicPr>
          <p:nvPr>
            <p:ph idx="1"/>
          </p:nvPr>
        </p:nvPicPr>
        <p:blipFill>
          <a:blip r:embed="rId3"/>
          <a:stretch>
            <a:fillRect/>
          </a:stretch>
        </p:blipFill>
        <p:spPr>
          <a:xfrm>
            <a:off x="1550281" y="2121870"/>
            <a:ext cx="3948432" cy="1052161"/>
          </a:xfrm>
        </p:spPr>
      </p:pic>
      <p:sp>
        <p:nvSpPr>
          <p:cNvPr id="4" name="Slide Number Placeholder 3">
            <a:extLst>
              <a:ext uri="{FF2B5EF4-FFF2-40B4-BE49-F238E27FC236}">
                <a16:creationId xmlns:a16="http://schemas.microsoft.com/office/drawing/2014/main" id="{FFAC4304-A192-C680-7950-AEA96DE883AB}"/>
              </a:ext>
            </a:extLst>
          </p:cNvPr>
          <p:cNvSpPr>
            <a:spLocks noGrp="1"/>
          </p:cNvSpPr>
          <p:nvPr>
            <p:ph type="sldNum" sz="quarter" idx="12"/>
          </p:nvPr>
        </p:nvSpPr>
        <p:spPr/>
        <p:txBody>
          <a:bodyPr/>
          <a:lstStyle/>
          <a:p>
            <a:fld id="{9471E7CE-8A78-4478-9E54-F34347EBC41E}" type="slidenum">
              <a:rPr lang="en-US" smtClean="0"/>
              <a:t>10</a:t>
            </a:fld>
            <a:endParaRPr lang="en-US" dirty="0"/>
          </a:p>
        </p:txBody>
      </p:sp>
      <p:pic>
        <p:nvPicPr>
          <p:cNvPr id="8" name="Picture 7">
            <a:extLst>
              <a:ext uri="{FF2B5EF4-FFF2-40B4-BE49-F238E27FC236}">
                <a16:creationId xmlns:a16="http://schemas.microsoft.com/office/drawing/2014/main" id="{1616C7B6-3416-E988-5329-1F5CAD722E3D}"/>
              </a:ext>
            </a:extLst>
          </p:cNvPr>
          <p:cNvPicPr>
            <a:picLocks noChangeAspect="1"/>
          </p:cNvPicPr>
          <p:nvPr/>
        </p:nvPicPr>
        <p:blipFill>
          <a:blip r:embed="rId4"/>
          <a:stretch>
            <a:fillRect/>
          </a:stretch>
        </p:blipFill>
        <p:spPr>
          <a:xfrm>
            <a:off x="1550281" y="3345832"/>
            <a:ext cx="4183099" cy="900000"/>
          </a:xfrm>
          <a:prstGeom prst="rect">
            <a:avLst/>
          </a:prstGeom>
        </p:spPr>
      </p:pic>
      <p:pic>
        <p:nvPicPr>
          <p:cNvPr id="10" name="Picture 9">
            <a:extLst>
              <a:ext uri="{FF2B5EF4-FFF2-40B4-BE49-F238E27FC236}">
                <a16:creationId xmlns:a16="http://schemas.microsoft.com/office/drawing/2014/main" id="{A4976D06-E99A-B478-6CCE-2E41C87DCDB3}"/>
              </a:ext>
            </a:extLst>
          </p:cNvPr>
          <p:cNvPicPr>
            <a:picLocks noChangeAspect="1"/>
          </p:cNvPicPr>
          <p:nvPr/>
        </p:nvPicPr>
        <p:blipFill>
          <a:blip r:embed="rId5"/>
          <a:stretch>
            <a:fillRect/>
          </a:stretch>
        </p:blipFill>
        <p:spPr>
          <a:xfrm>
            <a:off x="1437392" y="4112091"/>
            <a:ext cx="4568320" cy="2321605"/>
          </a:xfrm>
          <a:prstGeom prst="rect">
            <a:avLst/>
          </a:prstGeom>
        </p:spPr>
      </p:pic>
    </p:spTree>
    <p:extLst>
      <p:ext uri="{BB962C8B-B14F-4D97-AF65-F5344CB8AC3E}">
        <p14:creationId xmlns:p14="http://schemas.microsoft.com/office/powerpoint/2010/main" val="127688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9DEF0-4A91-D823-6E13-583CC1671A64}"/>
              </a:ext>
            </a:extLst>
          </p:cNvPr>
          <p:cNvSpPr/>
          <p:nvPr/>
        </p:nvSpPr>
        <p:spPr>
          <a:xfrm>
            <a:off x="8315762" y="0"/>
            <a:ext cx="3876238"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2" name="Title 1">
            <a:extLst>
              <a:ext uri="{FF2B5EF4-FFF2-40B4-BE49-F238E27FC236}">
                <a16:creationId xmlns:a16="http://schemas.microsoft.com/office/drawing/2014/main" id="{89F77ACB-81A7-9BB4-6B8B-5976999F4D0D}"/>
              </a:ext>
            </a:extLst>
          </p:cNvPr>
          <p:cNvSpPr>
            <a:spLocks noGrp="1"/>
          </p:cNvSpPr>
          <p:nvPr>
            <p:ph type="title"/>
          </p:nvPr>
        </p:nvSpPr>
        <p:spPr>
          <a:xfrm>
            <a:off x="647700" y="387072"/>
            <a:ext cx="11112500" cy="900000"/>
          </a:xfrm>
        </p:spPr>
        <p:txBody>
          <a:bodyPr/>
          <a:lstStyle/>
          <a:p>
            <a:r>
              <a:rPr lang="en-GB" sz="3200" dirty="0" err="1"/>
              <a:t>FCA’s</a:t>
            </a:r>
            <a:r>
              <a:rPr lang="en-GB" sz="3200" dirty="0"/>
              <a:t> list of its own proposals – Phase 1 </a:t>
            </a:r>
            <a:br>
              <a:rPr lang="en-GB" sz="3200" dirty="0"/>
            </a:br>
            <a:r>
              <a:rPr lang="en-GB" sz="3200" dirty="0"/>
              <a:t>(pre-legislative change) – CP para 1.9</a:t>
            </a:r>
          </a:p>
        </p:txBody>
      </p:sp>
      <p:sp>
        <p:nvSpPr>
          <p:cNvPr id="4" name="Slide Number Placeholder 3">
            <a:extLst>
              <a:ext uri="{FF2B5EF4-FFF2-40B4-BE49-F238E27FC236}">
                <a16:creationId xmlns:a16="http://schemas.microsoft.com/office/drawing/2014/main" id="{22638DA7-A559-F68E-0956-60941B2283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1E7CE-8A78-4478-9E54-F34347EBC41E}" type="slidenum">
              <a:rPr kumimoji="0" lang="en-US" sz="1000" b="1" i="0" u="none" strike="noStrike" kern="1200" cap="none" spc="0" normalizeH="0" baseline="0" noProof="0" smtClean="0">
                <a:ln>
                  <a:noFill/>
                </a:ln>
                <a:solidFill>
                  <a:srgbClr val="000000"/>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000000"/>
              </a:solidFill>
              <a:effectLst/>
              <a:uLnTx/>
              <a:uFillTx/>
              <a:latin typeface="Tahoma"/>
              <a:ea typeface="+mn-ea"/>
              <a:cs typeface="+mn-cs"/>
            </a:endParaRPr>
          </a:p>
        </p:txBody>
      </p:sp>
      <p:sp>
        <p:nvSpPr>
          <p:cNvPr id="3" name="Content Placeholder 2">
            <a:extLst>
              <a:ext uri="{FF2B5EF4-FFF2-40B4-BE49-F238E27FC236}">
                <a16:creationId xmlns:a16="http://schemas.microsoft.com/office/drawing/2014/main" id="{FDDF0C91-67F5-F8E0-40E2-1D4B218C06C1}"/>
              </a:ext>
            </a:extLst>
          </p:cNvPr>
          <p:cNvSpPr>
            <a:spLocks noGrp="1"/>
          </p:cNvSpPr>
          <p:nvPr>
            <p:ph idx="4294967295"/>
          </p:nvPr>
        </p:nvSpPr>
        <p:spPr>
          <a:xfrm>
            <a:off x="647700" y="1943100"/>
            <a:ext cx="7569200" cy="4265612"/>
          </a:xfrm>
          <a:noFill/>
        </p:spPr>
        <p:txBody>
          <a:bodyPr/>
          <a:lstStyle/>
          <a:p>
            <a:pPr>
              <a:spcBef>
                <a:spcPts val="600"/>
              </a:spcBef>
              <a:buFont typeface="+mj-lt"/>
              <a:buAutoNum type="arabicPeriod"/>
            </a:pPr>
            <a:r>
              <a:rPr lang="en-GB" sz="1600" dirty="0"/>
              <a:t>Improve the efficiency of the 12-week rule, which allows someone to cover for a Senior Manager without being approved, under certain conditions</a:t>
            </a:r>
          </a:p>
          <a:p>
            <a:pPr>
              <a:spcBef>
                <a:spcPts val="600"/>
              </a:spcBef>
              <a:buFont typeface="+mj-lt"/>
              <a:buAutoNum type="arabicPeriod"/>
            </a:pPr>
            <a:r>
              <a:rPr lang="en-GB" sz="1600" dirty="0"/>
              <a:t>Streamline the Senior Management Function (</a:t>
            </a:r>
            <a:r>
              <a:rPr lang="en-GB" sz="1600" dirty="0" err="1"/>
              <a:t>SMF</a:t>
            </a:r>
            <a:r>
              <a:rPr lang="en-GB" sz="1600" dirty="0"/>
              <a:t>) approval process, including planning potential changes to processes and communications </a:t>
            </a:r>
          </a:p>
          <a:p>
            <a:pPr>
              <a:spcBef>
                <a:spcPts val="600"/>
              </a:spcBef>
              <a:buFont typeface="+mj-lt"/>
              <a:buAutoNum type="arabicPeriod"/>
            </a:pPr>
            <a:r>
              <a:rPr lang="en-GB" sz="1600" dirty="0"/>
              <a:t>Increase the validity period of criminal record checks for </a:t>
            </a:r>
            <a:r>
              <a:rPr lang="en-GB" sz="1600" dirty="0" err="1"/>
              <a:t>SMF</a:t>
            </a:r>
            <a:r>
              <a:rPr lang="en-GB" sz="1600" dirty="0"/>
              <a:t> applications </a:t>
            </a:r>
          </a:p>
          <a:p>
            <a:pPr>
              <a:spcBef>
                <a:spcPts val="600"/>
              </a:spcBef>
              <a:buFont typeface="+mj-lt"/>
              <a:buAutoNum type="arabicPeriod"/>
            </a:pPr>
            <a:r>
              <a:rPr lang="en-GB" sz="1600" dirty="0"/>
              <a:t>Allow more time to report updates to Statements of Responsibilities</a:t>
            </a:r>
          </a:p>
          <a:p>
            <a:pPr>
              <a:spcBef>
                <a:spcPts val="600"/>
              </a:spcBef>
              <a:buFont typeface="+mj-lt"/>
              <a:buAutoNum type="arabicPeriod"/>
            </a:pPr>
            <a:r>
              <a:rPr lang="en-GB" sz="1600" dirty="0"/>
              <a:t>Remove overlap in certification roles and provide guidance on annual certification to help firms streamline the process</a:t>
            </a:r>
          </a:p>
          <a:p>
            <a:pPr>
              <a:spcBef>
                <a:spcPts val="600"/>
              </a:spcBef>
              <a:buFont typeface="+mj-lt"/>
              <a:buAutoNum type="arabicPeriod"/>
            </a:pPr>
            <a:r>
              <a:rPr lang="en-GB" sz="1600" dirty="0"/>
              <a:t>Allow more time for firms to update specified Directory information</a:t>
            </a:r>
          </a:p>
          <a:p>
            <a:pPr>
              <a:spcBef>
                <a:spcPts val="600"/>
              </a:spcBef>
              <a:buFont typeface="+mj-lt"/>
              <a:buAutoNum type="arabicPeriod"/>
            </a:pPr>
            <a:r>
              <a:rPr lang="en-GB" sz="1600" dirty="0"/>
              <a:t>Provide guidance in areas such as: the applicability of key </a:t>
            </a:r>
            <a:r>
              <a:rPr lang="en-GB" sz="1600" dirty="0" err="1"/>
              <a:t>SMF</a:t>
            </a:r>
            <a:r>
              <a:rPr lang="en-GB" sz="1600" dirty="0"/>
              <a:t> roles; allocation of Prescribed Responsibilities (PRs); and application of Conduct Rules and related reporting requirements</a:t>
            </a:r>
          </a:p>
          <a:p>
            <a:pPr>
              <a:spcBef>
                <a:spcPts val="600"/>
              </a:spcBef>
              <a:buFont typeface="+mj-lt"/>
              <a:buAutoNum type="arabicPeriod"/>
            </a:pPr>
            <a:r>
              <a:rPr lang="en-GB" sz="1600" dirty="0"/>
              <a:t>Change guidance about the period in which firms should provide regulatory references about individuals upon request from a hiring firm</a:t>
            </a:r>
          </a:p>
          <a:p>
            <a:pPr>
              <a:spcBef>
                <a:spcPts val="600"/>
              </a:spcBef>
              <a:buFont typeface="+mj-lt"/>
              <a:buAutoNum type="arabicPeriod"/>
            </a:pPr>
            <a:r>
              <a:rPr lang="en-GB" sz="1600" dirty="0"/>
              <a:t>Raise the thresholds for becoming an Enhanced </a:t>
            </a:r>
            <a:r>
              <a:rPr lang="en-GB" sz="1600" dirty="0" err="1"/>
              <a:t>SM&amp;CR</a:t>
            </a:r>
            <a:r>
              <a:rPr lang="en-GB" sz="1600" dirty="0"/>
              <a:t> firm</a:t>
            </a:r>
          </a:p>
        </p:txBody>
      </p:sp>
      <p:sp>
        <p:nvSpPr>
          <p:cNvPr id="5" name="Rectangle 4">
            <a:extLst>
              <a:ext uri="{FF2B5EF4-FFF2-40B4-BE49-F238E27FC236}">
                <a16:creationId xmlns:a16="http://schemas.microsoft.com/office/drawing/2014/main" id="{D2179C95-A9EE-FF66-1E50-273B9B9AD821}"/>
              </a:ext>
            </a:extLst>
          </p:cNvPr>
          <p:cNvSpPr/>
          <p:nvPr/>
        </p:nvSpPr>
        <p:spPr>
          <a:xfrm>
            <a:off x="8450481" y="1943355"/>
            <a:ext cx="3606800" cy="36624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5" name="Picture 14" descr="BCLP Icon&#10;Image Name: 08_Finance &amp; business__Folder file">
            <a:extLst>
              <a:ext uri="{FF2B5EF4-FFF2-40B4-BE49-F238E27FC236}">
                <a16:creationId xmlns:a16="http://schemas.microsoft.com/office/drawing/2014/main" id="{964083EF-F98C-A4C6-FA35-C4FCE9D85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881" y="2721592"/>
            <a:ext cx="2106000" cy="2106000"/>
          </a:xfrm>
          <a:prstGeom prst="rect">
            <a:avLst/>
          </a:prstGeom>
        </p:spPr>
      </p:pic>
    </p:spTree>
    <p:extLst>
      <p:ext uri="{BB962C8B-B14F-4D97-AF65-F5344CB8AC3E}">
        <p14:creationId xmlns:p14="http://schemas.microsoft.com/office/powerpoint/2010/main" val="349599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F4C8-5C7D-EEB9-FB60-39EED2FC9013}"/>
              </a:ext>
            </a:extLst>
          </p:cNvPr>
          <p:cNvSpPr>
            <a:spLocks noGrp="1"/>
          </p:cNvSpPr>
          <p:nvPr>
            <p:ph type="title"/>
          </p:nvPr>
        </p:nvSpPr>
        <p:spPr/>
        <p:txBody>
          <a:bodyPr/>
          <a:lstStyle/>
          <a:p>
            <a:r>
              <a:rPr lang="en-GB" dirty="0" err="1"/>
              <a:t>FCA</a:t>
            </a:r>
            <a:r>
              <a:rPr lang="en-GB" dirty="0"/>
              <a:t> ‘Phase 1’ proposal to amend the 12-week rule</a:t>
            </a:r>
          </a:p>
        </p:txBody>
      </p:sp>
      <p:pic>
        <p:nvPicPr>
          <p:cNvPr id="6" name="Content Placeholder 5">
            <a:extLst>
              <a:ext uri="{FF2B5EF4-FFF2-40B4-BE49-F238E27FC236}">
                <a16:creationId xmlns:a16="http://schemas.microsoft.com/office/drawing/2014/main" id="{7AAF0341-9047-0148-A1BB-73AC1FFFF9B6}"/>
              </a:ext>
            </a:extLst>
          </p:cNvPr>
          <p:cNvPicPr>
            <a:picLocks noGrp="1" noChangeAspect="1"/>
          </p:cNvPicPr>
          <p:nvPr>
            <p:ph idx="1"/>
          </p:nvPr>
        </p:nvPicPr>
        <p:blipFill>
          <a:blip r:embed="rId2"/>
          <a:stretch>
            <a:fillRect/>
          </a:stretch>
        </p:blipFill>
        <p:spPr>
          <a:xfrm>
            <a:off x="816941" y="3206133"/>
            <a:ext cx="8715041" cy="1730097"/>
          </a:xfrm>
        </p:spPr>
      </p:pic>
      <p:sp>
        <p:nvSpPr>
          <p:cNvPr id="4" name="Slide Number Placeholder 3">
            <a:extLst>
              <a:ext uri="{FF2B5EF4-FFF2-40B4-BE49-F238E27FC236}">
                <a16:creationId xmlns:a16="http://schemas.microsoft.com/office/drawing/2014/main" id="{FFA1A9EE-E508-AA65-EDD1-FF80E8C4C043}"/>
              </a:ext>
            </a:extLst>
          </p:cNvPr>
          <p:cNvSpPr>
            <a:spLocks noGrp="1"/>
          </p:cNvSpPr>
          <p:nvPr>
            <p:ph type="sldNum" sz="quarter" idx="12"/>
          </p:nvPr>
        </p:nvSpPr>
        <p:spPr/>
        <p:txBody>
          <a:bodyPr/>
          <a:lstStyle/>
          <a:p>
            <a:fld id="{9471E7CE-8A78-4478-9E54-F34347EBC41E}" type="slidenum">
              <a:rPr lang="en-US" smtClean="0"/>
              <a:t>12</a:t>
            </a:fld>
            <a:endParaRPr lang="en-US" dirty="0"/>
          </a:p>
        </p:txBody>
      </p:sp>
      <p:pic>
        <p:nvPicPr>
          <p:cNvPr id="8" name="Picture 7">
            <a:extLst>
              <a:ext uri="{FF2B5EF4-FFF2-40B4-BE49-F238E27FC236}">
                <a16:creationId xmlns:a16="http://schemas.microsoft.com/office/drawing/2014/main" id="{1671F32B-CBA9-C263-B4EA-145BBCF060B1}"/>
              </a:ext>
            </a:extLst>
          </p:cNvPr>
          <p:cNvPicPr>
            <a:picLocks noChangeAspect="1"/>
          </p:cNvPicPr>
          <p:nvPr/>
        </p:nvPicPr>
        <p:blipFill>
          <a:blip r:embed="rId3"/>
          <a:stretch>
            <a:fillRect/>
          </a:stretch>
        </p:blipFill>
        <p:spPr>
          <a:xfrm>
            <a:off x="726723" y="4914305"/>
            <a:ext cx="9053525" cy="1943695"/>
          </a:xfrm>
          <a:prstGeom prst="rect">
            <a:avLst/>
          </a:prstGeom>
        </p:spPr>
      </p:pic>
      <p:pic>
        <p:nvPicPr>
          <p:cNvPr id="10" name="Picture 9">
            <a:extLst>
              <a:ext uri="{FF2B5EF4-FFF2-40B4-BE49-F238E27FC236}">
                <a16:creationId xmlns:a16="http://schemas.microsoft.com/office/drawing/2014/main" id="{511649D4-D1ED-A157-9630-13CABE62F541}"/>
              </a:ext>
            </a:extLst>
          </p:cNvPr>
          <p:cNvPicPr>
            <a:picLocks noChangeAspect="1"/>
          </p:cNvPicPr>
          <p:nvPr/>
        </p:nvPicPr>
        <p:blipFill>
          <a:blip r:embed="rId4"/>
          <a:stretch>
            <a:fillRect/>
          </a:stretch>
        </p:blipFill>
        <p:spPr>
          <a:xfrm>
            <a:off x="647700" y="1335206"/>
            <a:ext cx="8759248" cy="1943695"/>
          </a:xfrm>
          <a:prstGeom prst="rect">
            <a:avLst/>
          </a:prstGeom>
        </p:spPr>
      </p:pic>
    </p:spTree>
    <p:extLst>
      <p:ext uri="{BB962C8B-B14F-4D97-AF65-F5344CB8AC3E}">
        <p14:creationId xmlns:p14="http://schemas.microsoft.com/office/powerpoint/2010/main" val="309157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317E-EF51-207F-B69C-3DC161EA75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5F1C00-2B40-EDC7-6AFE-0178677B11F6}"/>
              </a:ext>
            </a:extLst>
          </p:cNvPr>
          <p:cNvSpPr/>
          <p:nvPr/>
        </p:nvSpPr>
        <p:spPr>
          <a:xfrm>
            <a:off x="5367549" y="1221008"/>
            <a:ext cx="6830056" cy="51356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77E595AB-4611-83D3-F473-CEF92BC5BD48}"/>
              </a:ext>
            </a:extLst>
          </p:cNvPr>
          <p:cNvSpPr>
            <a:spLocks noGrp="1"/>
          </p:cNvSpPr>
          <p:nvPr>
            <p:ph type="title"/>
          </p:nvPr>
        </p:nvSpPr>
        <p:spPr/>
        <p:txBody>
          <a:bodyPr/>
          <a:lstStyle/>
          <a:p>
            <a:r>
              <a:rPr lang="en-GB" sz="3200" dirty="0" err="1"/>
              <a:t>FCA</a:t>
            </a:r>
            <a:r>
              <a:rPr lang="en-GB" sz="3200" dirty="0"/>
              <a:t> proposals on regulatory references</a:t>
            </a:r>
          </a:p>
        </p:txBody>
      </p:sp>
      <p:sp>
        <p:nvSpPr>
          <p:cNvPr id="2" name="Slide Number Placeholder 2">
            <a:extLst>
              <a:ext uri="{FF2B5EF4-FFF2-40B4-BE49-F238E27FC236}">
                <a16:creationId xmlns:a16="http://schemas.microsoft.com/office/drawing/2014/main" id="{8E1DB93A-186B-F356-DA43-6F42FEE7EC48}"/>
              </a:ext>
            </a:extLst>
          </p:cNvPr>
          <p:cNvSpPr>
            <a:spLocks noGrp="1"/>
          </p:cNvSpPr>
          <p:nvPr>
            <p:ph type="sldNum" sz="quarter" idx="12"/>
          </p:nvPr>
        </p:nvSpPr>
        <p:spPr>
          <a:xfrm>
            <a:off x="11220199" y="6512718"/>
            <a:ext cx="540000" cy="345282"/>
          </a:xfrm>
        </p:spPr>
        <p:txBody>
          <a:bodyPr/>
          <a:lstStyle/>
          <a:p>
            <a:fld id="{9471E7CE-8A78-4478-9E54-F34347EBC41E}" type="slidenum">
              <a:rPr lang="en-US" smtClean="0"/>
              <a:t>13</a:t>
            </a:fld>
            <a:endParaRPr lang="en-US" dirty="0"/>
          </a:p>
        </p:txBody>
      </p:sp>
      <p:sp>
        <p:nvSpPr>
          <p:cNvPr id="14" name="Rectangle 13">
            <a:extLst>
              <a:ext uri="{FF2B5EF4-FFF2-40B4-BE49-F238E27FC236}">
                <a16:creationId xmlns:a16="http://schemas.microsoft.com/office/drawing/2014/main" id="{38CDD5D2-4E9F-DFCE-8792-9D914831F9BF}"/>
              </a:ext>
            </a:extLst>
          </p:cNvPr>
          <p:cNvSpPr/>
          <p:nvPr/>
        </p:nvSpPr>
        <p:spPr>
          <a:xfrm>
            <a:off x="18779" y="1841500"/>
            <a:ext cx="4703085" cy="3846515"/>
          </a:xfrm>
          <a:prstGeom prst="rect">
            <a:avLst/>
          </a:prstGeom>
          <a:solidFill>
            <a:schemeClr val="accent1"/>
          </a:solidFill>
        </p:spPr>
        <p:txBody>
          <a:bodyPr wrap="square" lIns="324000" tIns="396000" rIns="108000" bIns="144000" anchor="t" anchorCtr="0">
            <a:noAutofit/>
          </a:bodyPr>
          <a:lstStyle/>
          <a:p>
            <a:pPr algn="l"/>
            <a:endParaRPr lang="en-GB" sz="3200" dirty="0">
              <a:solidFill>
                <a:schemeClr val="bg1"/>
              </a:solidFill>
            </a:endParaRPr>
          </a:p>
        </p:txBody>
      </p:sp>
      <p:sp>
        <p:nvSpPr>
          <p:cNvPr id="15" name="Trapezoid 14">
            <a:extLst>
              <a:ext uri="{FF2B5EF4-FFF2-40B4-BE49-F238E27FC236}">
                <a16:creationId xmlns:a16="http://schemas.microsoft.com/office/drawing/2014/main" id="{803B5B04-5531-7606-81A7-72849A04B067}"/>
              </a:ext>
            </a:extLst>
          </p:cNvPr>
          <p:cNvSpPr/>
          <p:nvPr/>
        </p:nvSpPr>
        <p:spPr>
          <a:xfrm rot="5400000" flipV="1">
            <a:off x="2471493" y="3476823"/>
            <a:ext cx="5157602" cy="654067"/>
          </a:xfrm>
          <a:prstGeom prst="trapezoid">
            <a:avLst>
              <a:gd name="adj" fmla="val 1004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2">
            <a:extLst>
              <a:ext uri="{FF2B5EF4-FFF2-40B4-BE49-F238E27FC236}">
                <a16:creationId xmlns:a16="http://schemas.microsoft.com/office/drawing/2014/main" id="{E8F10D69-06A0-E712-27C2-E72016C6BD8D}"/>
              </a:ext>
            </a:extLst>
          </p:cNvPr>
          <p:cNvPicPr>
            <a:picLocks noChangeAspect="1"/>
          </p:cNvPicPr>
          <p:nvPr/>
        </p:nvPicPr>
        <p:blipFill>
          <a:blip r:embed="rId3"/>
          <a:stretch>
            <a:fillRect/>
          </a:stretch>
        </p:blipFill>
        <p:spPr>
          <a:xfrm>
            <a:off x="389173" y="2805531"/>
            <a:ext cx="4163778" cy="1776899"/>
          </a:xfrm>
          <a:prstGeom prst="rect">
            <a:avLst/>
          </a:prstGeom>
        </p:spPr>
      </p:pic>
      <p:pic>
        <p:nvPicPr>
          <p:cNvPr id="6" name="Picture 5">
            <a:extLst>
              <a:ext uri="{FF2B5EF4-FFF2-40B4-BE49-F238E27FC236}">
                <a16:creationId xmlns:a16="http://schemas.microsoft.com/office/drawing/2014/main" id="{EECB8C0A-E2EE-AB9A-AC23-0FE8767F45FF}"/>
              </a:ext>
            </a:extLst>
          </p:cNvPr>
          <p:cNvPicPr>
            <a:picLocks noChangeAspect="1"/>
          </p:cNvPicPr>
          <p:nvPr/>
        </p:nvPicPr>
        <p:blipFill>
          <a:blip r:embed="rId4"/>
          <a:stretch>
            <a:fillRect/>
          </a:stretch>
        </p:blipFill>
        <p:spPr>
          <a:xfrm>
            <a:off x="6936657" y="1326688"/>
            <a:ext cx="4397842" cy="4944535"/>
          </a:xfrm>
          <a:prstGeom prst="rect">
            <a:avLst/>
          </a:prstGeom>
        </p:spPr>
      </p:pic>
      <p:sp>
        <p:nvSpPr>
          <p:cNvPr id="7" name="TextBox 6">
            <a:extLst>
              <a:ext uri="{FF2B5EF4-FFF2-40B4-BE49-F238E27FC236}">
                <a16:creationId xmlns:a16="http://schemas.microsoft.com/office/drawing/2014/main" id="{328F6F70-9A83-0324-9097-C8BB03F29E64}"/>
              </a:ext>
            </a:extLst>
          </p:cNvPr>
          <p:cNvSpPr txBox="1"/>
          <p:nvPr/>
        </p:nvSpPr>
        <p:spPr>
          <a:xfrm>
            <a:off x="439359" y="2110888"/>
            <a:ext cx="2336158" cy="914400"/>
          </a:xfrm>
          <a:prstGeom prst="rect">
            <a:avLst/>
          </a:prstGeom>
          <a:noFill/>
        </p:spPr>
        <p:txBody>
          <a:bodyPr wrap="none" lIns="0" tIns="0" rIns="0" bIns="0" rtlCol="0">
            <a:noAutofit/>
          </a:bodyPr>
          <a:lstStyle/>
          <a:p>
            <a:r>
              <a:rPr lang="en-GB" sz="3200" dirty="0">
                <a:solidFill>
                  <a:schemeClr val="bg1"/>
                </a:solidFill>
              </a:rPr>
              <a:t>Verification</a:t>
            </a:r>
          </a:p>
        </p:txBody>
      </p:sp>
    </p:spTree>
    <p:extLst>
      <p:ext uri="{BB962C8B-B14F-4D97-AF65-F5344CB8AC3E}">
        <p14:creationId xmlns:p14="http://schemas.microsoft.com/office/powerpoint/2010/main" val="145488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6219-83F6-E647-7C53-D5C18B332E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5D071F-477F-37CF-8DE6-31438E9F3E65}"/>
              </a:ext>
            </a:extLst>
          </p:cNvPr>
          <p:cNvSpPr/>
          <p:nvPr/>
        </p:nvSpPr>
        <p:spPr>
          <a:xfrm>
            <a:off x="5367549" y="1221008"/>
            <a:ext cx="6830056" cy="51356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D45AAB5B-26C8-C588-6A76-955F2C1C3C0D}"/>
              </a:ext>
            </a:extLst>
          </p:cNvPr>
          <p:cNvSpPr>
            <a:spLocks noGrp="1"/>
          </p:cNvSpPr>
          <p:nvPr>
            <p:ph type="title"/>
          </p:nvPr>
        </p:nvSpPr>
        <p:spPr/>
        <p:txBody>
          <a:bodyPr/>
          <a:lstStyle/>
          <a:p>
            <a:r>
              <a:rPr lang="en-GB" sz="3200" dirty="0" err="1"/>
              <a:t>FCA</a:t>
            </a:r>
            <a:r>
              <a:rPr lang="en-GB" sz="3200" dirty="0"/>
              <a:t> proposals on regulatory references</a:t>
            </a:r>
          </a:p>
        </p:txBody>
      </p:sp>
      <p:sp>
        <p:nvSpPr>
          <p:cNvPr id="2" name="Slide Number Placeholder 2">
            <a:extLst>
              <a:ext uri="{FF2B5EF4-FFF2-40B4-BE49-F238E27FC236}">
                <a16:creationId xmlns:a16="http://schemas.microsoft.com/office/drawing/2014/main" id="{9185AE3B-53ED-8934-9C98-CECD4AAD36BE}"/>
              </a:ext>
            </a:extLst>
          </p:cNvPr>
          <p:cNvSpPr>
            <a:spLocks noGrp="1"/>
          </p:cNvSpPr>
          <p:nvPr>
            <p:ph type="sldNum" sz="quarter" idx="12"/>
          </p:nvPr>
        </p:nvSpPr>
        <p:spPr>
          <a:xfrm>
            <a:off x="11220199" y="6512718"/>
            <a:ext cx="540000" cy="345282"/>
          </a:xfrm>
        </p:spPr>
        <p:txBody>
          <a:bodyPr/>
          <a:lstStyle/>
          <a:p>
            <a:fld id="{9471E7CE-8A78-4478-9E54-F34347EBC41E}" type="slidenum">
              <a:rPr lang="en-US" smtClean="0"/>
              <a:t>14</a:t>
            </a:fld>
            <a:endParaRPr lang="en-US" dirty="0"/>
          </a:p>
        </p:txBody>
      </p:sp>
      <p:sp>
        <p:nvSpPr>
          <p:cNvPr id="14" name="Rectangle 13">
            <a:extLst>
              <a:ext uri="{FF2B5EF4-FFF2-40B4-BE49-F238E27FC236}">
                <a16:creationId xmlns:a16="http://schemas.microsoft.com/office/drawing/2014/main" id="{2E7AF710-4644-601E-1E2E-5CC7E159D593}"/>
              </a:ext>
            </a:extLst>
          </p:cNvPr>
          <p:cNvSpPr/>
          <p:nvPr/>
        </p:nvSpPr>
        <p:spPr>
          <a:xfrm>
            <a:off x="18779" y="1841500"/>
            <a:ext cx="4703085" cy="3846515"/>
          </a:xfrm>
          <a:prstGeom prst="rect">
            <a:avLst/>
          </a:prstGeom>
          <a:solidFill>
            <a:schemeClr val="accent1"/>
          </a:solidFill>
        </p:spPr>
        <p:txBody>
          <a:bodyPr wrap="square" lIns="324000" tIns="396000" rIns="108000" bIns="144000" anchor="ctr" anchorCtr="0">
            <a:noAutofit/>
          </a:bodyPr>
          <a:lstStyle/>
          <a:p>
            <a:pPr marL="360000"/>
            <a:endParaRPr lang="en-GB" sz="3200" dirty="0">
              <a:solidFill>
                <a:schemeClr val="bg1"/>
              </a:solidFill>
            </a:endParaRPr>
          </a:p>
        </p:txBody>
      </p:sp>
      <p:sp>
        <p:nvSpPr>
          <p:cNvPr id="15" name="Trapezoid 14">
            <a:extLst>
              <a:ext uri="{FF2B5EF4-FFF2-40B4-BE49-F238E27FC236}">
                <a16:creationId xmlns:a16="http://schemas.microsoft.com/office/drawing/2014/main" id="{97998F9A-85AC-893C-8E99-2048BBE94862}"/>
              </a:ext>
            </a:extLst>
          </p:cNvPr>
          <p:cNvSpPr/>
          <p:nvPr/>
        </p:nvSpPr>
        <p:spPr>
          <a:xfrm rot="5400000" flipV="1">
            <a:off x="2471493" y="3476823"/>
            <a:ext cx="5157602" cy="654067"/>
          </a:xfrm>
          <a:prstGeom prst="trapezoid">
            <a:avLst>
              <a:gd name="adj" fmla="val 1004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5">
            <a:extLst>
              <a:ext uri="{FF2B5EF4-FFF2-40B4-BE49-F238E27FC236}">
                <a16:creationId xmlns:a16="http://schemas.microsoft.com/office/drawing/2014/main" id="{B82055DD-3AC6-094A-5910-924A330F3AC3}"/>
              </a:ext>
            </a:extLst>
          </p:cNvPr>
          <p:cNvPicPr>
            <a:picLocks noChangeAspect="1"/>
          </p:cNvPicPr>
          <p:nvPr/>
        </p:nvPicPr>
        <p:blipFill>
          <a:blip r:embed="rId3"/>
          <a:srcRect t="54115" r="85315"/>
          <a:stretch/>
        </p:blipFill>
        <p:spPr>
          <a:xfrm>
            <a:off x="6937577" y="4078513"/>
            <a:ext cx="4793649" cy="494104"/>
          </a:xfrm>
          <a:prstGeom prst="rect">
            <a:avLst/>
          </a:prstGeom>
        </p:spPr>
      </p:pic>
      <p:sp>
        <p:nvSpPr>
          <p:cNvPr id="11" name="TextBox 10">
            <a:extLst>
              <a:ext uri="{FF2B5EF4-FFF2-40B4-BE49-F238E27FC236}">
                <a16:creationId xmlns:a16="http://schemas.microsoft.com/office/drawing/2014/main" id="{0A1EBB33-16BA-1703-72B9-98901C1DCEA5}"/>
              </a:ext>
            </a:extLst>
          </p:cNvPr>
          <p:cNvSpPr txBox="1"/>
          <p:nvPr/>
        </p:nvSpPr>
        <p:spPr>
          <a:xfrm>
            <a:off x="671467" y="3346656"/>
            <a:ext cx="2336158" cy="914400"/>
          </a:xfrm>
          <a:prstGeom prst="rect">
            <a:avLst/>
          </a:prstGeom>
          <a:noFill/>
        </p:spPr>
        <p:txBody>
          <a:bodyPr wrap="none" lIns="0" tIns="0" rIns="0" bIns="0" rtlCol="0">
            <a:noAutofit/>
          </a:bodyPr>
          <a:lstStyle/>
          <a:p>
            <a:r>
              <a:rPr lang="en-GB" sz="3200" dirty="0">
                <a:solidFill>
                  <a:schemeClr val="bg1"/>
                </a:solidFill>
              </a:rPr>
              <a:t>Fairness</a:t>
            </a:r>
          </a:p>
        </p:txBody>
      </p:sp>
      <p:pic>
        <p:nvPicPr>
          <p:cNvPr id="5" name="Content Placeholder 5">
            <a:extLst>
              <a:ext uri="{FF2B5EF4-FFF2-40B4-BE49-F238E27FC236}">
                <a16:creationId xmlns:a16="http://schemas.microsoft.com/office/drawing/2014/main" id="{9F03230F-882F-7A6B-6854-96A2051263C0}"/>
              </a:ext>
            </a:extLst>
          </p:cNvPr>
          <p:cNvPicPr>
            <a:picLocks noGrp="1" noChangeAspect="1"/>
          </p:cNvPicPr>
          <p:nvPr/>
        </p:nvPicPr>
        <p:blipFill>
          <a:blip r:embed="rId4"/>
          <a:srcRect l="3234" t="726" r="8749" b="-726"/>
          <a:stretch/>
        </p:blipFill>
        <p:spPr>
          <a:xfrm>
            <a:off x="6096000" y="2307215"/>
            <a:ext cx="5635226" cy="2018350"/>
          </a:xfrm>
          <a:prstGeom prst="rect">
            <a:avLst/>
          </a:prstGeom>
        </p:spPr>
      </p:pic>
      <p:pic>
        <p:nvPicPr>
          <p:cNvPr id="6" name="Picture 5">
            <a:extLst>
              <a:ext uri="{FF2B5EF4-FFF2-40B4-BE49-F238E27FC236}">
                <a16:creationId xmlns:a16="http://schemas.microsoft.com/office/drawing/2014/main" id="{FBA29080-15EA-9F20-2ADB-1C373BD8A5C2}"/>
              </a:ext>
            </a:extLst>
          </p:cNvPr>
          <p:cNvPicPr>
            <a:picLocks noChangeAspect="1"/>
          </p:cNvPicPr>
          <p:nvPr/>
        </p:nvPicPr>
        <p:blipFill>
          <a:blip r:embed="rId5"/>
          <a:stretch>
            <a:fillRect/>
          </a:stretch>
        </p:blipFill>
        <p:spPr>
          <a:xfrm>
            <a:off x="6937576" y="4325565"/>
            <a:ext cx="4793649" cy="1085621"/>
          </a:xfrm>
          <a:prstGeom prst="rect">
            <a:avLst/>
          </a:prstGeom>
        </p:spPr>
      </p:pic>
      <p:sp>
        <p:nvSpPr>
          <p:cNvPr id="12" name="Rectangle 11">
            <a:extLst>
              <a:ext uri="{FF2B5EF4-FFF2-40B4-BE49-F238E27FC236}">
                <a16:creationId xmlns:a16="http://schemas.microsoft.com/office/drawing/2014/main" id="{B9B1B239-D789-AF7E-C15F-0C38C0971563}"/>
              </a:ext>
            </a:extLst>
          </p:cNvPr>
          <p:cNvSpPr/>
          <p:nvPr/>
        </p:nvSpPr>
        <p:spPr>
          <a:xfrm>
            <a:off x="5967824" y="2947999"/>
            <a:ext cx="969751" cy="15306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025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2063-B275-A4DD-4875-696A6AD6C6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A32309-A567-3226-2D98-13A82456C885}"/>
              </a:ext>
            </a:extLst>
          </p:cNvPr>
          <p:cNvSpPr/>
          <p:nvPr/>
        </p:nvSpPr>
        <p:spPr>
          <a:xfrm>
            <a:off x="5367549" y="1221008"/>
            <a:ext cx="6830056" cy="51356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DDC947E-1F86-6AAB-4B43-210BBDE9464E}"/>
              </a:ext>
            </a:extLst>
          </p:cNvPr>
          <p:cNvSpPr>
            <a:spLocks noGrp="1"/>
          </p:cNvSpPr>
          <p:nvPr>
            <p:ph type="title"/>
          </p:nvPr>
        </p:nvSpPr>
        <p:spPr/>
        <p:txBody>
          <a:bodyPr/>
          <a:lstStyle/>
          <a:p>
            <a:r>
              <a:rPr lang="en-GB" sz="3200" dirty="0" err="1"/>
              <a:t>FCA</a:t>
            </a:r>
            <a:r>
              <a:rPr lang="en-GB" sz="3200" dirty="0"/>
              <a:t> proposals on regulatory references</a:t>
            </a:r>
          </a:p>
        </p:txBody>
      </p:sp>
      <p:sp>
        <p:nvSpPr>
          <p:cNvPr id="2" name="Slide Number Placeholder 2">
            <a:extLst>
              <a:ext uri="{FF2B5EF4-FFF2-40B4-BE49-F238E27FC236}">
                <a16:creationId xmlns:a16="http://schemas.microsoft.com/office/drawing/2014/main" id="{1CAE295D-BB30-275E-1F21-62423B9BD05D}"/>
              </a:ext>
            </a:extLst>
          </p:cNvPr>
          <p:cNvSpPr>
            <a:spLocks noGrp="1"/>
          </p:cNvSpPr>
          <p:nvPr>
            <p:ph type="sldNum" sz="quarter" idx="12"/>
          </p:nvPr>
        </p:nvSpPr>
        <p:spPr>
          <a:xfrm>
            <a:off x="11220199" y="6512718"/>
            <a:ext cx="540000" cy="345282"/>
          </a:xfrm>
        </p:spPr>
        <p:txBody>
          <a:bodyPr/>
          <a:lstStyle/>
          <a:p>
            <a:fld id="{9471E7CE-8A78-4478-9E54-F34347EBC41E}" type="slidenum">
              <a:rPr lang="en-US" smtClean="0"/>
              <a:t>15</a:t>
            </a:fld>
            <a:endParaRPr lang="en-US" dirty="0"/>
          </a:p>
        </p:txBody>
      </p:sp>
      <p:sp>
        <p:nvSpPr>
          <p:cNvPr id="14" name="Rectangle 13">
            <a:extLst>
              <a:ext uri="{FF2B5EF4-FFF2-40B4-BE49-F238E27FC236}">
                <a16:creationId xmlns:a16="http://schemas.microsoft.com/office/drawing/2014/main" id="{8A633E2F-36B0-6132-378D-46B9C203B7AB}"/>
              </a:ext>
            </a:extLst>
          </p:cNvPr>
          <p:cNvSpPr/>
          <p:nvPr/>
        </p:nvSpPr>
        <p:spPr>
          <a:xfrm>
            <a:off x="18779" y="1841500"/>
            <a:ext cx="4703085" cy="3846515"/>
          </a:xfrm>
          <a:prstGeom prst="rect">
            <a:avLst/>
          </a:prstGeom>
          <a:solidFill>
            <a:schemeClr val="accent1"/>
          </a:solidFill>
        </p:spPr>
        <p:txBody>
          <a:bodyPr wrap="square" lIns="324000" tIns="396000" rIns="108000" bIns="144000" anchor="ctr" anchorCtr="0">
            <a:noAutofit/>
          </a:bodyPr>
          <a:lstStyle/>
          <a:p>
            <a:pPr marL="360000"/>
            <a:endParaRPr lang="en-GB" sz="3200" dirty="0">
              <a:solidFill>
                <a:schemeClr val="bg1"/>
              </a:solidFill>
            </a:endParaRPr>
          </a:p>
        </p:txBody>
      </p:sp>
      <p:sp>
        <p:nvSpPr>
          <p:cNvPr id="15" name="Trapezoid 14">
            <a:extLst>
              <a:ext uri="{FF2B5EF4-FFF2-40B4-BE49-F238E27FC236}">
                <a16:creationId xmlns:a16="http://schemas.microsoft.com/office/drawing/2014/main" id="{DE95AE9B-9578-B38F-462B-78B0BC2EB864}"/>
              </a:ext>
            </a:extLst>
          </p:cNvPr>
          <p:cNvSpPr/>
          <p:nvPr/>
        </p:nvSpPr>
        <p:spPr>
          <a:xfrm rot="5400000" flipV="1">
            <a:off x="2471493" y="3476823"/>
            <a:ext cx="5157602" cy="654067"/>
          </a:xfrm>
          <a:prstGeom prst="trapezoid">
            <a:avLst>
              <a:gd name="adj" fmla="val 1004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5">
            <a:extLst>
              <a:ext uri="{FF2B5EF4-FFF2-40B4-BE49-F238E27FC236}">
                <a16:creationId xmlns:a16="http://schemas.microsoft.com/office/drawing/2014/main" id="{8CC9AA6A-F195-4B71-C323-1FAB5DD82C5A}"/>
              </a:ext>
            </a:extLst>
          </p:cNvPr>
          <p:cNvPicPr>
            <a:picLocks noChangeAspect="1"/>
          </p:cNvPicPr>
          <p:nvPr/>
        </p:nvPicPr>
        <p:blipFill>
          <a:blip r:embed="rId3"/>
          <a:stretch>
            <a:fillRect/>
          </a:stretch>
        </p:blipFill>
        <p:spPr>
          <a:xfrm>
            <a:off x="5811973" y="1841500"/>
            <a:ext cx="6144482" cy="1076826"/>
          </a:xfrm>
          <a:prstGeom prst="rect">
            <a:avLst/>
          </a:prstGeom>
        </p:spPr>
      </p:pic>
      <p:pic>
        <p:nvPicPr>
          <p:cNvPr id="8" name="Picture 7">
            <a:extLst>
              <a:ext uri="{FF2B5EF4-FFF2-40B4-BE49-F238E27FC236}">
                <a16:creationId xmlns:a16="http://schemas.microsoft.com/office/drawing/2014/main" id="{D3DB2D0E-956E-E451-822F-A0DAD737AEFE}"/>
              </a:ext>
            </a:extLst>
          </p:cNvPr>
          <p:cNvPicPr>
            <a:picLocks noChangeAspect="1"/>
          </p:cNvPicPr>
          <p:nvPr/>
        </p:nvPicPr>
        <p:blipFill>
          <a:blip r:embed="rId4"/>
          <a:srcRect l="7247" t="-1" r="4271" b="-5550"/>
          <a:stretch/>
        </p:blipFill>
        <p:spPr>
          <a:xfrm>
            <a:off x="6814674" y="2835590"/>
            <a:ext cx="5141781" cy="2571628"/>
          </a:xfrm>
          <a:prstGeom prst="rect">
            <a:avLst/>
          </a:prstGeom>
        </p:spPr>
      </p:pic>
      <p:pic>
        <p:nvPicPr>
          <p:cNvPr id="9" name="Picture 8">
            <a:extLst>
              <a:ext uri="{FF2B5EF4-FFF2-40B4-BE49-F238E27FC236}">
                <a16:creationId xmlns:a16="http://schemas.microsoft.com/office/drawing/2014/main" id="{4D1692A8-CB25-EA8D-94F2-0D6DC943FD32}"/>
              </a:ext>
            </a:extLst>
          </p:cNvPr>
          <p:cNvPicPr>
            <a:picLocks noChangeAspect="1"/>
          </p:cNvPicPr>
          <p:nvPr/>
        </p:nvPicPr>
        <p:blipFill>
          <a:blip r:embed="rId5"/>
          <a:srcRect l="8154" t="14005" b="49263"/>
          <a:stretch/>
        </p:blipFill>
        <p:spPr>
          <a:xfrm>
            <a:off x="6814674" y="5217841"/>
            <a:ext cx="4512846" cy="189377"/>
          </a:xfrm>
          <a:prstGeom prst="rect">
            <a:avLst/>
          </a:prstGeom>
        </p:spPr>
      </p:pic>
      <p:pic>
        <p:nvPicPr>
          <p:cNvPr id="10" name="Content Placeholder 5">
            <a:extLst>
              <a:ext uri="{FF2B5EF4-FFF2-40B4-BE49-F238E27FC236}">
                <a16:creationId xmlns:a16="http://schemas.microsoft.com/office/drawing/2014/main" id="{B85D8D82-83B5-E07C-9553-3D7C530BAEBC}"/>
              </a:ext>
            </a:extLst>
          </p:cNvPr>
          <p:cNvPicPr>
            <a:picLocks noChangeAspect="1"/>
          </p:cNvPicPr>
          <p:nvPr/>
        </p:nvPicPr>
        <p:blipFill>
          <a:blip r:embed="rId3"/>
          <a:srcRect t="54115" r="85315"/>
          <a:stretch/>
        </p:blipFill>
        <p:spPr>
          <a:xfrm>
            <a:off x="11054153" y="4917560"/>
            <a:ext cx="902302" cy="494104"/>
          </a:xfrm>
          <a:prstGeom prst="rect">
            <a:avLst/>
          </a:prstGeom>
        </p:spPr>
      </p:pic>
      <p:sp>
        <p:nvSpPr>
          <p:cNvPr id="11" name="TextBox 10">
            <a:extLst>
              <a:ext uri="{FF2B5EF4-FFF2-40B4-BE49-F238E27FC236}">
                <a16:creationId xmlns:a16="http://schemas.microsoft.com/office/drawing/2014/main" id="{4B06E8E6-13C6-F5CE-7608-64AEE82C3873}"/>
              </a:ext>
            </a:extLst>
          </p:cNvPr>
          <p:cNvSpPr txBox="1"/>
          <p:nvPr/>
        </p:nvSpPr>
        <p:spPr>
          <a:xfrm>
            <a:off x="717673" y="3207004"/>
            <a:ext cx="2336158" cy="914400"/>
          </a:xfrm>
          <a:prstGeom prst="rect">
            <a:avLst/>
          </a:prstGeom>
          <a:noFill/>
        </p:spPr>
        <p:txBody>
          <a:bodyPr wrap="none" lIns="0" tIns="0" rIns="0" bIns="0" rtlCol="0">
            <a:noAutofit/>
          </a:bodyPr>
          <a:lstStyle/>
          <a:p>
            <a:r>
              <a:rPr lang="en-GB" sz="3200" dirty="0">
                <a:solidFill>
                  <a:schemeClr val="bg1"/>
                </a:solidFill>
              </a:rPr>
              <a:t>Duty to investigate </a:t>
            </a:r>
          </a:p>
          <a:p>
            <a:r>
              <a:rPr lang="en-GB" sz="3200" dirty="0">
                <a:solidFill>
                  <a:schemeClr val="bg1"/>
                </a:solidFill>
              </a:rPr>
              <a:t>allegations</a:t>
            </a:r>
          </a:p>
        </p:txBody>
      </p:sp>
    </p:spTree>
    <p:extLst>
      <p:ext uri="{BB962C8B-B14F-4D97-AF65-F5344CB8AC3E}">
        <p14:creationId xmlns:p14="http://schemas.microsoft.com/office/powerpoint/2010/main" val="401640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2063-B275-A4DD-4875-696A6AD6C6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A32309-A567-3226-2D98-13A82456C885}"/>
              </a:ext>
            </a:extLst>
          </p:cNvPr>
          <p:cNvSpPr/>
          <p:nvPr/>
        </p:nvSpPr>
        <p:spPr>
          <a:xfrm>
            <a:off x="5367549" y="1221008"/>
            <a:ext cx="6830056" cy="51356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DDC947E-1F86-6AAB-4B43-210BBDE9464E}"/>
              </a:ext>
            </a:extLst>
          </p:cNvPr>
          <p:cNvSpPr>
            <a:spLocks noGrp="1"/>
          </p:cNvSpPr>
          <p:nvPr>
            <p:ph type="title"/>
          </p:nvPr>
        </p:nvSpPr>
        <p:spPr>
          <a:xfrm>
            <a:off x="647699" y="274889"/>
            <a:ext cx="11112500" cy="900000"/>
          </a:xfrm>
        </p:spPr>
        <p:txBody>
          <a:bodyPr/>
          <a:lstStyle/>
          <a:p>
            <a:r>
              <a:rPr lang="en-GB" sz="3200" dirty="0" err="1"/>
              <a:t>FCA</a:t>
            </a:r>
            <a:r>
              <a:rPr lang="en-GB" sz="3200" dirty="0"/>
              <a:t> ‘Phase 1’ proposal to clarify guidance on reporting suspension of an individual</a:t>
            </a:r>
          </a:p>
        </p:txBody>
      </p:sp>
      <p:sp>
        <p:nvSpPr>
          <p:cNvPr id="2" name="Slide Number Placeholder 2">
            <a:extLst>
              <a:ext uri="{FF2B5EF4-FFF2-40B4-BE49-F238E27FC236}">
                <a16:creationId xmlns:a16="http://schemas.microsoft.com/office/drawing/2014/main" id="{1CAE295D-BB30-275E-1F21-62423B9BD05D}"/>
              </a:ext>
            </a:extLst>
          </p:cNvPr>
          <p:cNvSpPr>
            <a:spLocks noGrp="1"/>
          </p:cNvSpPr>
          <p:nvPr>
            <p:ph type="sldNum" sz="quarter" idx="12"/>
          </p:nvPr>
        </p:nvSpPr>
        <p:spPr>
          <a:xfrm>
            <a:off x="11220199" y="6512718"/>
            <a:ext cx="540000" cy="345282"/>
          </a:xfrm>
        </p:spPr>
        <p:txBody>
          <a:bodyPr/>
          <a:lstStyle/>
          <a:p>
            <a:fld id="{9471E7CE-8A78-4478-9E54-F34347EBC41E}" type="slidenum">
              <a:rPr lang="en-US" smtClean="0"/>
              <a:t>16</a:t>
            </a:fld>
            <a:endParaRPr lang="en-US" dirty="0"/>
          </a:p>
        </p:txBody>
      </p:sp>
      <p:sp>
        <p:nvSpPr>
          <p:cNvPr id="14" name="Rectangle 13">
            <a:extLst>
              <a:ext uri="{FF2B5EF4-FFF2-40B4-BE49-F238E27FC236}">
                <a16:creationId xmlns:a16="http://schemas.microsoft.com/office/drawing/2014/main" id="{8A633E2F-36B0-6132-378D-46B9C203B7AB}"/>
              </a:ext>
            </a:extLst>
          </p:cNvPr>
          <p:cNvSpPr/>
          <p:nvPr/>
        </p:nvSpPr>
        <p:spPr>
          <a:xfrm>
            <a:off x="18779" y="1841500"/>
            <a:ext cx="4703085" cy="3846515"/>
          </a:xfrm>
          <a:prstGeom prst="rect">
            <a:avLst/>
          </a:prstGeom>
          <a:solidFill>
            <a:schemeClr val="accent1"/>
          </a:solidFill>
        </p:spPr>
        <p:txBody>
          <a:bodyPr wrap="square" lIns="324000" tIns="396000" rIns="108000" bIns="144000" anchor="ctr" anchorCtr="0">
            <a:noAutofit/>
          </a:bodyPr>
          <a:lstStyle/>
          <a:p>
            <a:pPr marL="360000"/>
            <a:endParaRPr lang="en-GB" sz="3200" dirty="0">
              <a:solidFill>
                <a:schemeClr val="bg1"/>
              </a:solidFill>
            </a:endParaRPr>
          </a:p>
        </p:txBody>
      </p:sp>
      <p:sp>
        <p:nvSpPr>
          <p:cNvPr id="15" name="Trapezoid 14">
            <a:extLst>
              <a:ext uri="{FF2B5EF4-FFF2-40B4-BE49-F238E27FC236}">
                <a16:creationId xmlns:a16="http://schemas.microsoft.com/office/drawing/2014/main" id="{DE95AE9B-9578-B38F-462B-78B0BC2EB864}"/>
              </a:ext>
            </a:extLst>
          </p:cNvPr>
          <p:cNvSpPr/>
          <p:nvPr/>
        </p:nvSpPr>
        <p:spPr>
          <a:xfrm rot="5400000" flipV="1">
            <a:off x="2471493" y="3476823"/>
            <a:ext cx="5157602" cy="654067"/>
          </a:xfrm>
          <a:prstGeom prst="trapezoid">
            <a:avLst>
              <a:gd name="adj" fmla="val 1004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06E8E6-13C6-F5CE-7608-64AEE82C3873}"/>
              </a:ext>
            </a:extLst>
          </p:cNvPr>
          <p:cNvSpPr txBox="1"/>
          <p:nvPr/>
        </p:nvSpPr>
        <p:spPr>
          <a:xfrm>
            <a:off x="717673" y="3207004"/>
            <a:ext cx="2336158" cy="914400"/>
          </a:xfrm>
          <a:prstGeom prst="rect">
            <a:avLst/>
          </a:prstGeom>
          <a:noFill/>
        </p:spPr>
        <p:txBody>
          <a:bodyPr wrap="none" lIns="0" tIns="0" rIns="0" bIns="0" rtlCol="0">
            <a:noAutofit/>
          </a:bodyPr>
          <a:lstStyle/>
          <a:p>
            <a:endParaRPr lang="en-GB" sz="3200" dirty="0">
              <a:solidFill>
                <a:schemeClr val="bg1"/>
              </a:solidFill>
            </a:endParaRPr>
          </a:p>
        </p:txBody>
      </p:sp>
      <p:pic>
        <p:nvPicPr>
          <p:cNvPr id="5" name="Picture 4">
            <a:extLst>
              <a:ext uri="{FF2B5EF4-FFF2-40B4-BE49-F238E27FC236}">
                <a16:creationId xmlns:a16="http://schemas.microsoft.com/office/drawing/2014/main" id="{F49F9D89-365F-0302-2750-23EB5F5ADE77}"/>
              </a:ext>
            </a:extLst>
          </p:cNvPr>
          <p:cNvPicPr>
            <a:picLocks noChangeAspect="1"/>
          </p:cNvPicPr>
          <p:nvPr/>
        </p:nvPicPr>
        <p:blipFill>
          <a:blip r:embed="rId3"/>
          <a:stretch>
            <a:fillRect/>
          </a:stretch>
        </p:blipFill>
        <p:spPr>
          <a:xfrm>
            <a:off x="1496030" y="2189802"/>
            <a:ext cx="7849456" cy="3149910"/>
          </a:xfrm>
          <a:prstGeom prst="rect">
            <a:avLst/>
          </a:prstGeom>
        </p:spPr>
      </p:pic>
    </p:spTree>
    <p:extLst>
      <p:ext uri="{BB962C8B-B14F-4D97-AF65-F5344CB8AC3E}">
        <p14:creationId xmlns:p14="http://schemas.microsoft.com/office/powerpoint/2010/main" val="115233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C53EE0-5F31-0F0D-6099-854D4F4CB54D}"/>
              </a:ext>
            </a:extLst>
          </p:cNvPr>
          <p:cNvSpPr/>
          <p:nvPr/>
        </p:nvSpPr>
        <p:spPr>
          <a:xfrm>
            <a:off x="-1" y="0"/>
            <a:ext cx="3877200" cy="64097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2" name="Title 1"/>
          <p:cNvSpPr>
            <a:spLocks noGrp="1"/>
          </p:cNvSpPr>
          <p:nvPr>
            <p:ph type="title"/>
          </p:nvPr>
        </p:nvSpPr>
        <p:spPr>
          <a:xfrm>
            <a:off x="4457700" y="396318"/>
            <a:ext cx="6871484" cy="900113"/>
          </a:xfrm>
        </p:spPr>
        <p:txBody>
          <a:bodyPr/>
          <a:lstStyle/>
          <a:p>
            <a:r>
              <a:rPr lang="en-GB" sz="3200" dirty="0" err="1"/>
              <a:t>FCA</a:t>
            </a:r>
            <a:r>
              <a:rPr lang="en-GB" sz="3200" dirty="0"/>
              <a:t> proposals – Phase 2 </a:t>
            </a:r>
            <a:br>
              <a:rPr lang="en-GB" sz="3200" dirty="0"/>
            </a:br>
            <a:r>
              <a:rPr lang="en-GB" sz="3200" dirty="0"/>
              <a:t>(post-legislative change)</a:t>
            </a:r>
          </a:p>
        </p:txBody>
      </p:sp>
      <p:sp>
        <p:nvSpPr>
          <p:cNvPr id="3" name="Content Placeholder 2"/>
          <p:cNvSpPr>
            <a:spLocks noGrp="1"/>
          </p:cNvSpPr>
          <p:nvPr>
            <p:ph idx="1"/>
          </p:nvPr>
        </p:nvSpPr>
        <p:spPr>
          <a:xfrm>
            <a:off x="4457700" y="1536701"/>
            <a:ext cx="7117266" cy="4264260"/>
          </a:xfrm>
        </p:spPr>
        <p:txBody>
          <a:bodyPr/>
          <a:lstStyle/>
          <a:p>
            <a:pPr marL="0" indent="0">
              <a:buNone/>
            </a:pPr>
            <a:r>
              <a:rPr lang="en-GB" sz="1600" dirty="0">
                <a:solidFill>
                  <a:srgbClr val="FF5519"/>
                </a:solidFill>
              </a:rPr>
              <a:t>Key changes we would explore to further reduce regulatory burden include looking at how we can: </a:t>
            </a:r>
          </a:p>
          <a:p>
            <a:pPr>
              <a:buFont typeface="+mj-lt"/>
              <a:buAutoNum type="arabicPeriod"/>
            </a:pPr>
            <a:r>
              <a:rPr lang="en-GB" sz="1600" dirty="0"/>
              <a:t>Reduce the number of </a:t>
            </a:r>
            <a:r>
              <a:rPr lang="en-GB" sz="1600" dirty="0" err="1"/>
              <a:t>SMF</a:t>
            </a:r>
            <a:r>
              <a:rPr lang="en-GB" sz="1600" dirty="0"/>
              <a:t> approvals, by removing </a:t>
            </a:r>
            <a:r>
              <a:rPr lang="en-GB" sz="1600" dirty="0" err="1"/>
              <a:t>SMF</a:t>
            </a:r>
            <a:r>
              <a:rPr lang="en-GB" sz="1600" dirty="0"/>
              <a:t> roles or reducing pre-approvals</a:t>
            </a:r>
          </a:p>
          <a:p>
            <a:pPr>
              <a:spcBef>
                <a:spcPts val="600"/>
              </a:spcBef>
              <a:buFont typeface="+mj-lt"/>
              <a:buAutoNum type="arabicPeriod"/>
            </a:pPr>
            <a:r>
              <a:rPr lang="en-GB" sz="1600" dirty="0"/>
              <a:t>Provide more flexibility to appoint interim </a:t>
            </a:r>
            <a:r>
              <a:rPr lang="en-GB" sz="1600" dirty="0" err="1"/>
              <a:t>SMFs</a:t>
            </a:r>
            <a:r>
              <a:rPr lang="en-GB" sz="1600" dirty="0"/>
              <a:t> before seeking approval by expanding the use of the 12-week rule</a:t>
            </a:r>
          </a:p>
          <a:p>
            <a:pPr>
              <a:spcBef>
                <a:spcPts val="600"/>
              </a:spcBef>
              <a:buFont typeface="+mj-lt"/>
              <a:buAutoNum type="arabicPeriod"/>
            </a:pPr>
            <a:r>
              <a:rPr lang="en-GB" sz="1600" dirty="0"/>
              <a:t>Further streamline the </a:t>
            </a:r>
            <a:r>
              <a:rPr lang="en-GB" sz="1600" dirty="0" err="1"/>
              <a:t>SMF</a:t>
            </a:r>
            <a:r>
              <a:rPr lang="en-GB" sz="1600" dirty="0"/>
              <a:t> assessment process, e.g. the documents that are requested and the relevant systems</a:t>
            </a:r>
          </a:p>
          <a:p>
            <a:pPr>
              <a:spcBef>
                <a:spcPts val="600"/>
              </a:spcBef>
              <a:buFont typeface="+mj-lt"/>
              <a:buAutoNum type="arabicPeriod"/>
            </a:pPr>
            <a:r>
              <a:rPr lang="en-GB" sz="1600" dirty="0"/>
              <a:t>Reduce the frequency of submission of SoRs, review our list of PRs, and simplify the Management Responsibilities Maps</a:t>
            </a:r>
          </a:p>
          <a:p>
            <a:pPr>
              <a:spcBef>
                <a:spcPts val="600"/>
              </a:spcBef>
              <a:buFont typeface="+mj-lt"/>
              <a:buAutoNum type="arabicPeriod"/>
            </a:pPr>
            <a:r>
              <a:rPr lang="en-GB" sz="1600" dirty="0"/>
              <a:t>Design a streamlined regime to replace certification in a way that minimises burden and complexity while ensuring fitness and propriety of individuals</a:t>
            </a:r>
          </a:p>
          <a:p>
            <a:pPr>
              <a:spcBef>
                <a:spcPts val="600"/>
              </a:spcBef>
              <a:buFont typeface="+mj-lt"/>
              <a:buAutoNum type="arabicPeriod"/>
            </a:pPr>
            <a:r>
              <a:rPr lang="en-GB" sz="1600" dirty="0"/>
              <a:t>Remove the Directory and explore with industry alternative ways to ensure consumers have other sources of information they require</a:t>
            </a:r>
          </a:p>
          <a:p>
            <a:pPr>
              <a:spcBef>
                <a:spcPts val="600"/>
              </a:spcBef>
              <a:buFont typeface="+mj-lt"/>
              <a:buAutoNum type="arabicPeriod"/>
            </a:pPr>
            <a:r>
              <a:rPr lang="en-GB" sz="1600" dirty="0"/>
              <a:t>Streamline Conduct Rule breach reporting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906D5-4C00-4DC1-90E2-F11279F41EAD}" type="slidenum">
              <a:rPr kumimoji="0" lang="en-US" sz="1000" b="1" i="0" u="none" strike="noStrike" kern="1200" cap="none" spc="0" normalizeH="0" baseline="0" noProof="0" smtClean="0">
                <a:ln>
                  <a:noFill/>
                </a:ln>
                <a:solidFill>
                  <a:srgbClr val="000000"/>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dirty="0">
              <a:ln>
                <a:noFill/>
              </a:ln>
              <a:solidFill>
                <a:srgbClr val="000000"/>
              </a:solidFill>
              <a:effectLst/>
              <a:uLnTx/>
              <a:uFillTx/>
              <a:latin typeface="Tahoma"/>
              <a:ea typeface="+mn-ea"/>
              <a:cs typeface="+mn-cs"/>
            </a:endParaRPr>
          </a:p>
        </p:txBody>
      </p:sp>
      <p:sp>
        <p:nvSpPr>
          <p:cNvPr id="9" name="Rectangle 8">
            <a:extLst>
              <a:ext uri="{FF2B5EF4-FFF2-40B4-BE49-F238E27FC236}">
                <a16:creationId xmlns:a16="http://schemas.microsoft.com/office/drawing/2014/main" id="{B212F92A-416D-47F2-4A9D-8459DE109FAF}"/>
              </a:ext>
            </a:extLst>
          </p:cNvPr>
          <p:cNvSpPr/>
          <p:nvPr/>
        </p:nvSpPr>
        <p:spPr>
          <a:xfrm>
            <a:off x="135199" y="1536701"/>
            <a:ext cx="3606800" cy="366247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err="1"/>
          </a:p>
        </p:txBody>
      </p:sp>
      <p:pic>
        <p:nvPicPr>
          <p:cNvPr id="10" name="Picture 9" descr="BCLP Icon&#10;Image Name: 08_Finance &amp; business__Folder file">
            <a:extLst>
              <a:ext uri="{FF2B5EF4-FFF2-40B4-BE49-F238E27FC236}">
                <a16:creationId xmlns:a16="http://schemas.microsoft.com/office/drawing/2014/main" id="{7B26F82D-48C7-04D3-0F2C-84593796F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99" y="2314938"/>
            <a:ext cx="2106000" cy="2106000"/>
          </a:xfrm>
          <a:prstGeom prst="rect">
            <a:avLst/>
          </a:prstGeom>
        </p:spPr>
      </p:pic>
    </p:spTree>
    <p:extLst>
      <p:ext uri="{BB962C8B-B14F-4D97-AF65-F5344CB8AC3E}">
        <p14:creationId xmlns:p14="http://schemas.microsoft.com/office/powerpoint/2010/main" val="133291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092200" y="2467679"/>
            <a:ext cx="11245145" cy="4401265"/>
          </a:xfrm>
          <a:custGeom>
            <a:avLst/>
            <a:gdLst>
              <a:gd name="connsiteX0" fmla="*/ 0 w 8953500"/>
              <a:gd name="connsiteY0" fmla="*/ 0 h 3438525"/>
              <a:gd name="connsiteX1" fmla="*/ 8953500 w 8953500"/>
              <a:gd name="connsiteY1" fmla="*/ 0 h 3438525"/>
              <a:gd name="connsiteX2" fmla="*/ 8953500 w 8953500"/>
              <a:gd name="connsiteY2" fmla="*/ 3438525 h 3438525"/>
              <a:gd name="connsiteX3" fmla="*/ 0 w 8953500"/>
              <a:gd name="connsiteY3" fmla="*/ 3438525 h 3438525"/>
              <a:gd name="connsiteX4" fmla="*/ 0 w 8953500"/>
              <a:gd name="connsiteY4" fmla="*/ 0 h 3438525"/>
              <a:gd name="connsiteX0" fmla="*/ 5857875 w 8953500"/>
              <a:gd name="connsiteY0" fmla="*/ 0 h 3448050"/>
              <a:gd name="connsiteX1" fmla="*/ 8953500 w 8953500"/>
              <a:gd name="connsiteY1" fmla="*/ 9525 h 3448050"/>
              <a:gd name="connsiteX2" fmla="*/ 8953500 w 8953500"/>
              <a:gd name="connsiteY2" fmla="*/ 3448050 h 3448050"/>
              <a:gd name="connsiteX3" fmla="*/ 0 w 8953500"/>
              <a:gd name="connsiteY3" fmla="*/ 3448050 h 3448050"/>
              <a:gd name="connsiteX4" fmla="*/ 5857875 w 8953500"/>
              <a:gd name="connsiteY4" fmla="*/ 0 h 3448050"/>
              <a:gd name="connsiteX0" fmla="*/ 5857875 w 8953500"/>
              <a:gd name="connsiteY0" fmla="*/ 0 h 3448050"/>
              <a:gd name="connsiteX1" fmla="*/ 8953500 w 8953500"/>
              <a:gd name="connsiteY1" fmla="*/ 9525 h 3448050"/>
              <a:gd name="connsiteX2" fmla="*/ 4305300 w 8953500"/>
              <a:gd name="connsiteY2" fmla="*/ 3438525 h 3448050"/>
              <a:gd name="connsiteX3" fmla="*/ 0 w 8953500"/>
              <a:gd name="connsiteY3" fmla="*/ 3448050 h 3448050"/>
              <a:gd name="connsiteX4" fmla="*/ 5857875 w 8953500"/>
              <a:gd name="connsiteY4" fmla="*/ 0 h 3448050"/>
              <a:gd name="connsiteX0" fmla="*/ 7848600 w 8953500"/>
              <a:gd name="connsiteY0" fmla="*/ 0 h 3448050"/>
              <a:gd name="connsiteX1" fmla="*/ 8953500 w 8953500"/>
              <a:gd name="connsiteY1" fmla="*/ 9525 h 3448050"/>
              <a:gd name="connsiteX2" fmla="*/ 4305300 w 8953500"/>
              <a:gd name="connsiteY2" fmla="*/ 3438525 h 3448050"/>
              <a:gd name="connsiteX3" fmla="*/ 0 w 8953500"/>
              <a:gd name="connsiteY3" fmla="*/ 3448050 h 3448050"/>
              <a:gd name="connsiteX4" fmla="*/ 7848600 w 8953500"/>
              <a:gd name="connsiteY4" fmla="*/ 0 h 3448050"/>
              <a:gd name="connsiteX0" fmla="*/ 7848600 w 8953500"/>
              <a:gd name="connsiteY0" fmla="*/ 0 h 3460915"/>
              <a:gd name="connsiteX1" fmla="*/ 8953500 w 8953500"/>
              <a:gd name="connsiteY1" fmla="*/ 9525 h 3460915"/>
              <a:gd name="connsiteX2" fmla="*/ 4324350 w 8953500"/>
              <a:gd name="connsiteY2" fmla="*/ 3460915 h 3460915"/>
              <a:gd name="connsiteX3" fmla="*/ 0 w 8953500"/>
              <a:gd name="connsiteY3" fmla="*/ 3448050 h 3460915"/>
              <a:gd name="connsiteX4" fmla="*/ 7848600 w 8953500"/>
              <a:gd name="connsiteY4" fmla="*/ 0 h 3460915"/>
              <a:gd name="connsiteX0" fmla="*/ 7990426 w 8953500"/>
              <a:gd name="connsiteY0" fmla="*/ 0 h 3460915"/>
              <a:gd name="connsiteX1" fmla="*/ 8953500 w 8953500"/>
              <a:gd name="connsiteY1" fmla="*/ 9525 h 3460915"/>
              <a:gd name="connsiteX2" fmla="*/ 4324350 w 8953500"/>
              <a:gd name="connsiteY2" fmla="*/ 3460915 h 3460915"/>
              <a:gd name="connsiteX3" fmla="*/ 0 w 8953500"/>
              <a:gd name="connsiteY3" fmla="*/ 3448050 h 3460915"/>
              <a:gd name="connsiteX4" fmla="*/ 7990426 w 8953500"/>
              <a:gd name="connsiteY4" fmla="*/ 0 h 3460915"/>
              <a:gd name="connsiteX0" fmla="*/ 7990426 w 10737145"/>
              <a:gd name="connsiteY0" fmla="*/ 1341450 h 4802365"/>
              <a:gd name="connsiteX1" fmla="*/ 10737145 w 10737145"/>
              <a:gd name="connsiteY1" fmla="*/ 0 h 4802365"/>
              <a:gd name="connsiteX2" fmla="*/ 4324350 w 10737145"/>
              <a:gd name="connsiteY2" fmla="*/ 4802365 h 4802365"/>
              <a:gd name="connsiteX3" fmla="*/ 0 w 10737145"/>
              <a:gd name="connsiteY3" fmla="*/ 4789500 h 4802365"/>
              <a:gd name="connsiteX4" fmla="*/ 7990426 w 10737145"/>
              <a:gd name="connsiteY4" fmla="*/ 1341450 h 4802365"/>
              <a:gd name="connsiteX0" fmla="*/ 11151315 w 11151315"/>
              <a:gd name="connsiteY0" fmla="*/ 0 h 6054165"/>
              <a:gd name="connsiteX1" fmla="*/ 10737145 w 11151315"/>
              <a:gd name="connsiteY1" fmla="*/ 1251800 h 6054165"/>
              <a:gd name="connsiteX2" fmla="*/ 4324350 w 11151315"/>
              <a:gd name="connsiteY2" fmla="*/ 6054165 h 6054165"/>
              <a:gd name="connsiteX3" fmla="*/ 0 w 11151315"/>
              <a:gd name="connsiteY3" fmla="*/ 6041300 h 6054165"/>
              <a:gd name="connsiteX4" fmla="*/ 11151315 w 11151315"/>
              <a:gd name="connsiteY4" fmla="*/ 0 h 6054165"/>
              <a:gd name="connsiteX0" fmla="*/ 11151315 w 11245145"/>
              <a:gd name="connsiteY0" fmla="*/ 0 h 6054165"/>
              <a:gd name="connsiteX1" fmla="*/ 11245145 w 11245145"/>
              <a:gd name="connsiteY1" fmla="*/ 1174157 h 6054165"/>
              <a:gd name="connsiteX2" fmla="*/ 4324350 w 11245145"/>
              <a:gd name="connsiteY2" fmla="*/ 6054165 h 6054165"/>
              <a:gd name="connsiteX3" fmla="*/ 0 w 11245145"/>
              <a:gd name="connsiteY3" fmla="*/ 6041300 h 6054165"/>
              <a:gd name="connsiteX4" fmla="*/ 11151315 w 11245145"/>
              <a:gd name="connsiteY4" fmla="*/ 0 h 6054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5145" h="6054165">
                <a:moveTo>
                  <a:pt x="11151315" y="0"/>
                </a:moveTo>
                <a:lnTo>
                  <a:pt x="11245145" y="1174157"/>
                </a:lnTo>
                <a:lnTo>
                  <a:pt x="4324350" y="6054165"/>
                </a:lnTo>
                <a:lnTo>
                  <a:pt x="0" y="6041300"/>
                </a:lnTo>
                <a:lnTo>
                  <a:pt x="11151315"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DCF91E-DACE-5CDC-2275-247E9C51E786}"/>
              </a:ext>
            </a:extLst>
          </p:cNvPr>
          <p:cNvSpPr>
            <a:spLocks noGrp="1"/>
          </p:cNvSpPr>
          <p:nvPr>
            <p:ph type="title"/>
          </p:nvPr>
        </p:nvSpPr>
        <p:spPr/>
        <p:txBody>
          <a:bodyPr/>
          <a:lstStyle/>
          <a:p>
            <a:r>
              <a:rPr lang="en-GB" dirty="0"/>
              <a:t>Next steps</a:t>
            </a:r>
          </a:p>
        </p:txBody>
      </p:sp>
      <p:sp>
        <p:nvSpPr>
          <p:cNvPr id="4" name="Slide Number Placeholder 3">
            <a:extLst>
              <a:ext uri="{FF2B5EF4-FFF2-40B4-BE49-F238E27FC236}">
                <a16:creationId xmlns:a16="http://schemas.microsoft.com/office/drawing/2014/main" id="{2497F7BB-0F15-41F3-CE34-8E3E95F2F000}"/>
              </a:ext>
            </a:extLst>
          </p:cNvPr>
          <p:cNvSpPr>
            <a:spLocks noGrp="1"/>
          </p:cNvSpPr>
          <p:nvPr>
            <p:ph type="sldNum" sz="quarter" idx="12"/>
          </p:nvPr>
        </p:nvSpPr>
        <p:spPr/>
        <p:txBody>
          <a:bodyPr/>
          <a:lstStyle/>
          <a:p>
            <a:fld id="{9471E7CE-8A78-4478-9E54-F34347EBC41E}" type="slidenum">
              <a:rPr lang="en-US" smtClean="0"/>
              <a:t>18</a:t>
            </a:fld>
            <a:endParaRPr lang="en-US" dirty="0"/>
          </a:p>
        </p:txBody>
      </p:sp>
      <p:cxnSp>
        <p:nvCxnSpPr>
          <p:cNvPr id="10" name="Elbow Connector 9"/>
          <p:cNvCxnSpPr/>
          <p:nvPr/>
        </p:nvCxnSpPr>
        <p:spPr>
          <a:xfrm rot="16200000" flipV="1">
            <a:off x="2846903" y="3289896"/>
            <a:ext cx="714394" cy="2973831"/>
          </a:xfrm>
          <a:prstGeom prst="bentConnector2">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V="1">
            <a:off x="7546844" y="1590665"/>
            <a:ext cx="1126818" cy="2942375"/>
          </a:xfrm>
          <a:prstGeom prst="bentConnector2">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5" name="Content Placeholder 2">
            <a:extLst>
              <a:ext uri="{FF2B5EF4-FFF2-40B4-BE49-F238E27FC236}">
                <a16:creationId xmlns:a16="http://schemas.microsoft.com/office/drawing/2014/main" id="{7C33A478-EC88-4421-71F9-A84AFE5EDD08}"/>
              </a:ext>
            </a:extLst>
          </p:cNvPr>
          <p:cNvSpPr txBox="1">
            <a:spLocks/>
          </p:cNvSpPr>
          <p:nvPr/>
        </p:nvSpPr>
        <p:spPr>
          <a:xfrm>
            <a:off x="1717184" y="3215544"/>
            <a:ext cx="4043315" cy="1126819"/>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1800" dirty="0"/>
              <a:t>All three consultations are open for 12 weeks for industry comment</a:t>
            </a:r>
          </a:p>
        </p:txBody>
      </p:sp>
      <p:sp>
        <p:nvSpPr>
          <p:cNvPr id="87" name="Content Placeholder 2">
            <a:extLst>
              <a:ext uri="{FF2B5EF4-FFF2-40B4-BE49-F238E27FC236}">
                <a16:creationId xmlns:a16="http://schemas.microsoft.com/office/drawing/2014/main" id="{7C33A478-EC88-4421-71F9-A84AFE5EDD08}"/>
              </a:ext>
            </a:extLst>
          </p:cNvPr>
          <p:cNvSpPr txBox="1">
            <a:spLocks/>
          </p:cNvSpPr>
          <p:nvPr/>
        </p:nvSpPr>
        <p:spPr>
          <a:xfrm>
            <a:off x="6639065" y="1901905"/>
            <a:ext cx="2942376" cy="900000"/>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1800" dirty="0">
                <a:solidFill>
                  <a:srgbClr val="FF5519"/>
                </a:solidFill>
              </a:rPr>
              <a:t>Deadline is 7 October 2025</a:t>
            </a: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382" y="3586304"/>
            <a:ext cx="1512118" cy="1512118"/>
          </a:xfrm>
          <a:prstGeom prst="rect">
            <a:avLst/>
          </a:prstGeom>
        </p:spPr>
      </p:pic>
      <p:sp>
        <p:nvSpPr>
          <p:cNvPr id="3" name="TextBox 2"/>
          <p:cNvSpPr txBox="1"/>
          <p:nvPr/>
        </p:nvSpPr>
        <p:spPr>
          <a:xfrm>
            <a:off x="9124241" y="4282485"/>
            <a:ext cx="914400" cy="450112"/>
          </a:xfrm>
          <a:prstGeom prst="rect">
            <a:avLst/>
          </a:prstGeom>
          <a:noFill/>
        </p:spPr>
        <p:txBody>
          <a:bodyPr wrap="none" lIns="0" tIns="0" rIns="0" bIns="0" rtlCol="0">
            <a:noAutofit/>
          </a:bodyPr>
          <a:lstStyle/>
          <a:p>
            <a:pPr algn="ctr"/>
            <a:r>
              <a:rPr lang="en-GB" sz="2000" dirty="0"/>
              <a:t>2025</a:t>
            </a:r>
          </a:p>
        </p:txBody>
      </p:sp>
      <p:pic>
        <p:nvPicPr>
          <p:cNvPr id="6" name="Picture 5" descr="BCLP Icon&#10;Image Name: 01_General__Question mark">
            <a:extLst>
              <a:ext uri="{FF2B5EF4-FFF2-40B4-BE49-F238E27FC236}">
                <a16:creationId xmlns:a16="http://schemas.microsoft.com/office/drawing/2014/main" id="{CD921228-9F3A-34A2-417C-96559E141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000" y="5131419"/>
            <a:ext cx="1224000" cy="1224000"/>
          </a:xfrm>
          <a:prstGeom prst="rect">
            <a:avLst/>
          </a:prstGeom>
        </p:spPr>
      </p:pic>
    </p:spTree>
    <p:extLst>
      <p:ext uri="{BB962C8B-B14F-4D97-AF65-F5344CB8AC3E}">
        <p14:creationId xmlns:p14="http://schemas.microsoft.com/office/powerpoint/2010/main" val="300372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2"/>
          </p:nvPr>
        </p:nvSpPr>
        <p:spPr/>
        <p:txBody>
          <a:bodyPr/>
          <a:lstStyle/>
          <a:p>
            <a:fld id="{9471E7CE-8A78-4478-9E54-F34347EBC41E}" type="slidenum">
              <a:rPr lang="en-US" smtClean="0"/>
              <a:t>19</a:t>
            </a:fld>
            <a:endParaRPr lang="en-US" dirty="0"/>
          </a:p>
        </p:txBody>
      </p:sp>
      <p:pic>
        <p:nvPicPr>
          <p:cNvPr id="12" name="Picture 11">
            <a:extLst>
              <a:ext uri="{FF2B5EF4-FFF2-40B4-BE49-F238E27FC236}">
                <a16:creationId xmlns:a16="http://schemas.microsoft.com/office/drawing/2014/main" id="{01C38416-D4DE-2447-2410-9EA2EAC77E09}"/>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FB1F5CA-39F2-6E0E-2D1A-FDF4FDDBB08F}"/>
              </a:ext>
            </a:extLst>
          </p:cNvPr>
          <p:cNvSpPr/>
          <p:nvPr/>
        </p:nvSpPr>
        <p:spPr>
          <a:xfrm>
            <a:off x="4982309" y="0"/>
            <a:ext cx="7209692" cy="6858000"/>
          </a:xfrm>
          <a:prstGeom prst="rect">
            <a:avLst/>
          </a:prstGeom>
          <a:solidFill>
            <a:schemeClr val="bg2">
              <a:lumMod val="10000"/>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Tahoma"/>
              <a:ea typeface="+mn-ea"/>
              <a:cs typeface="+mn-cs"/>
            </a:endParaRPr>
          </a:p>
        </p:txBody>
      </p:sp>
      <p:sp>
        <p:nvSpPr>
          <p:cNvPr id="13" name="Title 1">
            <a:extLst>
              <a:ext uri="{FF2B5EF4-FFF2-40B4-BE49-F238E27FC236}">
                <a16:creationId xmlns:a16="http://schemas.microsoft.com/office/drawing/2014/main" id="{BA4EA2A4-E344-F0A6-619D-0268C0992476}"/>
              </a:ext>
            </a:extLst>
          </p:cNvPr>
          <p:cNvSpPr txBox="1">
            <a:spLocks/>
          </p:cNvSpPr>
          <p:nvPr/>
        </p:nvSpPr>
        <p:spPr>
          <a:xfrm>
            <a:off x="4982308" y="2349500"/>
            <a:ext cx="6237891" cy="678474"/>
          </a:xfrm>
          <a:prstGeom prst="rect">
            <a:avLst/>
          </a:prstGeom>
        </p:spPr>
        <p:txBody>
          <a:bodyPr/>
          <a:lst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en-GB" sz="4400" i="0" u="none" strike="noStrike" kern="1200" cap="none" spc="0" normalizeH="0" baseline="0" noProof="0" dirty="0">
                <a:ln>
                  <a:noFill/>
                </a:ln>
                <a:solidFill>
                  <a:srgbClr val="FF5519"/>
                </a:solidFill>
                <a:effectLst/>
                <a:uLnTx/>
                <a:uFillTx/>
                <a:latin typeface="Tahoma"/>
                <a:ea typeface="+mj-ea"/>
                <a:cs typeface="+mj-cs"/>
              </a:rPr>
              <a:t>Questions</a:t>
            </a:r>
          </a:p>
        </p:txBody>
      </p:sp>
    </p:spTree>
    <p:extLst>
      <p:ext uri="{BB962C8B-B14F-4D97-AF65-F5344CB8AC3E}">
        <p14:creationId xmlns:p14="http://schemas.microsoft.com/office/powerpoint/2010/main" val="103387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F68CAA8-B364-FA3B-7DD2-8B2ADC026189}"/>
              </a:ext>
            </a:extLst>
          </p:cNvPr>
          <p:cNvSpPr/>
          <p:nvPr/>
        </p:nvSpPr>
        <p:spPr>
          <a:xfrm>
            <a:off x="-1" y="1943100"/>
            <a:ext cx="12191999" cy="3326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252000" rIns="324000" bIns="252000" rtlCol="0" anchor="ctr" anchorCtr="0"/>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Tahoma"/>
              <a:ea typeface="+mn-ea"/>
              <a:cs typeface="+mn-cs"/>
            </a:endParaRPr>
          </a:p>
        </p:txBody>
      </p:sp>
      <p:sp>
        <p:nvSpPr>
          <p:cNvPr id="14" name="TextBox 13">
            <a:extLst>
              <a:ext uri="{FF2B5EF4-FFF2-40B4-BE49-F238E27FC236}">
                <a16:creationId xmlns:a16="http://schemas.microsoft.com/office/drawing/2014/main" id="{DCFCF8D3-09C8-EA58-C18D-B699A2DAFC22}"/>
              </a:ext>
            </a:extLst>
          </p:cNvPr>
          <p:cNvSpPr txBox="1"/>
          <p:nvPr/>
        </p:nvSpPr>
        <p:spPr>
          <a:xfrm>
            <a:off x="3407446" y="3658046"/>
            <a:ext cx="2490016" cy="155959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Polly James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5519"/>
                </a:solidFill>
                <a:effectLst/>
                <a:uLnTx/>
                <a:uFillTx/>
                <a:latin typeface="Tahoma"/>
                <a:ea typeface="+mn-ea"/>
                <a:cs typeface="+mn-cs"/>
              </a:rPr>
              <a:t>Global Practice Group Co-Leader  </a:t>
            </a:r>
            <a:r>
              <a:rPr kumimoji="0" lang="en-GB" sz="1200" b="0" i="0" u="none" strike="noStrike" kern="1200" cap="none" spc="0" normalizeH="0" baseline="0" noProof="0" dirty="0">
                <a:ln>
                  <a:noFill/>
                </a:ln>
                <a:effectLst/>
                <a:uLnTx/>
                <a:uFillTx/>
                <a:latin typeface="Tahoma"/>
                <a:ea typeface="+mn-ea"/>
                <a:cs typeface="+mn-cs"/>
              </a:rPr>
              <a:t> Financial Services Disputes and 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ahoma"/>
                <a:ea typeface="+mn-ea"/>
                <a:cs typeface="+mn-cs"/>
              </a:rPr>
              <a:t>polly.james@bclplaw.com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ahoma"/>
                <a:ea typeface="+mn-ea"/>
                <a:cs typeface="+mn-cs"/>
              </a:rPr>
              <a:t>+44 (0) 20 3400 3158</a:t>
            </a:r>
            <a:endParaRPr kumimoji="0" lang="en-GB" sz="1200" b="0" i="0" u="none" strike="noStrike" kern="1200" cap="none" spc="0" normalizeH="0" baseline="0" noProof="0" dirty="0">
              <a:ln>
                <a:noFill/>
              </a:ln>
              <a:solidFill>
                <a:srgbClr val="FF5519"/>
              </a:solidFill>
              <a:effectLst/>
              <a:uLnTx/>
              <a:uFillTx/>
              <a:latin typeface="Tahoma"/>
              <a:ea typeface="+mn-ea"/>
              <a:cs typeface="+mn-cs"/>
            </a:endParaRPr>
          </a:p>
        </p:txBody>
      </p:sp>
      <p:sp>
        <p:nvSpPr>
          <p:cNvPr id="5" name="Title 4">
            <a:extLst>
              <a:ext uri="{FF2B5EF4-FFF2-40B4-BE49-F238E27FC236}">
                <a16:creationId xmlns:a16="http://schemas.microsoft.com/office/drawing/2014/main" id="{71EC6A58-6F6E-D8BE-4C34-2953C657E737}"/>
              </a:ext>
            </a:extLst>
          </p:cNvPr>
          <p:cNvSpPr>
            <a:spLocks noGrp="1"/>
          </p:cNvSpPr>
          <p:nvPr>
            <p:ph type="title"/>
          </p:nvPr>
        </p:nvSpPr>
        <p:spPr/>
        <p:txBody>
          <a:bodyPr/>
          <a:lstStyle/>
          <a:p>
            <a:r>
              <a:rPr lang="en-GB" sz="3200" dirty="0"/>
              <a:t>Speakers</a:t>
            </a:r>
          </a:p>
        </p:txBody>
      </p:sp>
      <p:sp>
        <p:nvSpPr>
          <p:cNvPr id="4" name="Slide Number Placeholder 3">
            <a:extLst>
              <a:ext uri="{FF2B5EF4-FFF2-40B4-BE49-F238E27FC236}">
                <a16:creationId xmlns:a16="http://schemas.microsoft.com/office/drawing/2014/main" id="{BA8A7426-6C5C-4471-67C8-85A2C931D8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1E7CE-8A78-4478-9E54-F34347EBC41E}" type="slidenum">
              <a:rPr kumimoji="0" lang="en-US" sz="1000" b="1" i="0" u="none" strike="noStrike" kern="1200" cap="none" spc="0" normalizeH="0" baseline="0" noProof="0" smtClean="0">
                <a:ln>
                  <a:noFill/>
                </a:ln>
                <a:solidFill>
                  <a:srgbClr val="000000"/>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000000"/>
              </a:solidFill>
              <a:effectLst/>
              <a:uLnTx/>
              <a:uFillTx/>
              <a:latin typeface="Tahoma"/>
              <a:ea typeface="+mn-ea"/>
              <a:cs typeface="+mn-cs"/>
            </a:endParaRPr>
          </a:p>
        </p:txBody>
      </p:sp>
      <p:sp>
        <p:nvSpPr>
          <p:cNvPr id="30" name="TextBox 29">
            <a:extLst>
              <a:ext uri="{FF2B5EF4-FFF2-40B4-BE49-F238E27FC236}">
                <a16:creationId xmlns:a16="http://schemas.microsoft.com/office/drawing/2014/main" id="{5B2B15BD-E8BE-16F3-85BB-0D92E1176CCE}"/>
              </a:ext>
            </a:extLst>
          </p:cNvPr>
          <p:cNvSpPr txBox="1"/>
          <p:nvPr/>
        </p:nvSpPr>
        <p:spPr>
          <a:xfrm>
            <a:off x="7526807" y="3658492"/>
            <a:ext cx="2490016" cy="155959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Tahoma"/>
                <a:ea typeface="+mn-ea"/>
                <a:cs typeface="+mn-cs"/>
              </a:rPr>
              <a:t>Katherine Pope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5519"/>
                </a:solidFill>
                <a:effectLst/>
                <a:uLnTx/>
                <a:uFillTx/>
                <a:latin typeface="Tahoma"/>
                <a:ea typeface="+mn-ea"/>
                <a:cs typeface="+mn-cs"/>
              </a:rPr>
              <a:t>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ahoma"/>
                <a:ea typeface="+mn-ea"/>
                <a:cs typeface="+mn-cs"/>
              </a:rPr>
              <a:t>Employment &amp;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ahoma"/>
                <a:ea typeface="+mn-ea"/>
                <a:cs typeface="+mn-cs"/>
              </a:rPr>
              <a:t>katherine.pope@bclplaw.com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Tahoma"/>
                <a:ea typeface="+mn-ea"/>
                <a:cs typeface="+mn-cs"/>
              </a:rPr>
              <a:t>+44 (0) 20 3400 3533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5519"/>
              </a:solidFill>
              <a:effectLst/>
              <a:uLnTx/>
              <a:uFillTx/>
              <a:latin typeface="Tahoma"/>
              <a:ea typeface="+mn-ea"/>
              <a:cs typeface="+mn-cs"/>
            </a:endParaRPr>
          </a:p>
        </p:txBody>
      </p:sp>
      <p:pic>
        <p:nvPicPr>
          <p:cNvPr id="9" name="Picture 8">
            <a:extLst>
              <a:ext uri="{FF2B5EF4-FFF2-40B4-BE49-F238E27FC236}">
                <a16:creationId xmlns:a16="http://schemas.microsoft.com/office/drawing/2014/main" id="{1B36B76A-5128-A885-CEA0-B191F2406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446" y="2240208"/>
            <a:ext cx="1684800" cy="1366054"/>
          </a:xfrm>
          <a:prstGeom prst="rect">
            <a:avLst/>
          </a:prstGeom>
        </p:spPr>
      </p:pic>
      <p:pic>
        <p:nvPicPr>
          <p:cNvPr id="11" name="Picture 10">
            <a:extLst>
              <a:ext uri="{FF2B5EF4-FFF2-40B4-BE49-F238E27FC236}">
                <a16:creationId xmlns:a16="http://schemas.microsoft.com/office/drawing/2014/main" id="{DCB8A55E-FCB1-3048-4B5A-9E0D538AD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807" y="2213030"/>
            <a:ext cx="1687200" cy="1368000"/>
          </a:xfrm>
          <a:prstGeom prst="rect">
            <a:avLst/>
          </a:prstGeom>
        </p:spPr>
      </p:pic>
    </p:spTree>
    <p:extLst>
      <p:ext uri="{BB962C8B-B14F-4D97-AF65-F5344CB8AC3E}">
        <p14:creationId xmlns:p14="http://schemas.microsoft.com/office/powerpoint/2010/main" val="97000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E43B-FBAB-D646-AF12-9AD7794059D7}"/>
              </a:ext>
            </a:extLst>
          </p:cNvPr>
          <p:cNvSpPr>
            <a:spLocks noGrp="1"/>
          </p:cNvSpPr>
          <p:nvPr>
            <p:ph type="title"/>
          </p:nvPr>
        </p:nvSpPr>
        <p:spPr>
          <a:xfrm>
            <a:off x="3099021" y="1016883"/>
            <a:ext cx="4673379" cy="984638"/>
          </a:xfrm>
        </p:spPr>
        <p:txBody>
          <a:bodyPr>
            <a:normAutofit/>
          </a:bodyPr>
          <a:lstStyle/>
          <a:p>
            <a:pPr algn="ctr">
              <a:spcBef>
                <a:spcPts val="0"/>
              </a:spcBef>
            </a:pPr>
            <a:r>
              <a:rPr lang="en-US" sz="2800" b="1" dirty="0">
                <a:solidFill>
                  <a:srgbClr val="EBEAE3"/>
                </a:solidFill>
              </a:rPr>
              <a:t>PLEASE SCAN QR CODE  </a:t>
            </a:r>
            <a:br>
              <a:rPr lang="en-US" sz="2800" b="1" dirty="0">
                <a:solidFill>
                  <a:srgbClr val="EBEAE3"/>
                </a:solidFill>
              </a:rPr>
            </a:br>
            <a:r>
              <a:rPr lang="en-US" sz="2800" b="1" dirty="0">
                <a:solidFill>
                  <a:srgbClr val="EBEAE3"/>
                </a:solidFill>
              </a:rPr>
              <a:t>TO PROVIDE FEEDBACK</a:t>
            </a:r>
          </a:p>
        </p:txBody>
      </p:sp>
      <p:pic>
        <p:nvPicPr>
          <p:cNvPr id="5" name="Picture 4" descr="A qr code on a white background&#10;&#10;AI-generated content may be incorrect.">
            <a:extLst>
              <a:ext uri="{FF2B5EF4-FFF2-40B4-BE49-F238E27FC236}">
                <a16:creationId xmlns:a16="http://schemas.microsoft.com/office/drawing/2014/main" id="{E1AEEDEE-7CC2-C678-D7E1-396BC24408F2}"/>
              </a:ext>
            </a:extLst>
          </p:cNvPr>
          <p:cNvPicPr>
            <a:picLocks noChangeAspect="1"/>
          </p:cNvPicPr>
          <p:nvPr/>
        </p:nvPicPr>
        <p:blipFill>
          <a:blip r:embed="rId2"/>
          <a:stretch>
            <a:fillRect/>
          </a:stretch>
        </p:blipFill>
        <p:spPr>
          <a:xfrm>
            <a:off x="4304831" y="2181044"/>
            <a:ext cx="2438400" cy="2438400"/>
          </a:xfrm>
          <a:prstGeom prst="rect">
            <a:avLst/>
          </a:prstGeom>
        </p:spPr>
      </p:pic>
    </p:spTree>
    <p:extLst>
      <p:ext uri="{BB962C8B-B14F-4D97-AF65-F5344CB8AC3E}">
        <p14:creationId xmlns:p14="http://schemas.microsoft.com/office/powerpoint/2010/main" val="353921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5798A-4848-C916-14C1-EAA9DF736702}"/>
              </a:ext>
            </a:extLst>
          </p:cNvPr>
          <p:cNvSpPr>
            <a:spLocks noGrp="1"/>
          </p:cNvSpPr>
          <p:nvPr>
            <p:ph type="title"/>
          </p:nvPr>
        </p:nvSpPr>
        <p:spPr/>
        <p:txBody>
          <a:bodyPr/>
          <a:lstStyle/>
          <a:p>
            <a:r>
              <a:rPr lang="en-GB" sz="3200" dirty="0">
                <a:solidFill>
                  <a:srgbClr val="FF5519"/>
                </a:solidFill>
              </a:rPr>
              <a:t>Session outline</a:t>
            </a:r>
          </a:p>
        </p:txBody>
      </p:sp>
      <p:sp>
        <p:nvSpPr>
          <p:cNvPr id="2" name="Slide Number Placeholder 1">
            <a:extLst>
              <a:ext uri="{FF2B5EF4-FFF2-40B4-BE49-F238E27FC236}">
                <a16:creationId xmlns:a16="http://schemas.microsoft.com/office/drawing/2014/main" id="{787AAF9B-D895-A099-4CFE-CC4939E3E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71E7CE-8A78-4478-9E54-F34347EBC41E}" type="slidenum">
              <a:rPr kumimoji="0" lang="en-US" sz="1000" b="1" i="0" u="none" strike="noStrike" kern="1200" cap="none" spc="0" normalizeH="0" baseline="0" noProof="0" smtClean="0">
                <a:ln>
                  <a:noFill/>
                </a:ln>
                <a:solidFill>
                  <a:srgbClr val="000000"/>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Tahoma"/>
              <a:ea typeface="+mn-ea"/>
              <a:cs typeface="+mn-cs"/>
            </a:endParaRPr>
          </a:p>
        </p:txBody>
      </p:sp>
      <p:grpSp>
        <p:nvGrpSpPr>
          <p:cNvPr id="5" name="Group 4">
            <a:extLst>
              <a:ext uri="{FF2B5EF4-FFF2-40B4-BE49-F238E27FC236}">
                <a16:creationId xmlns:a16="http://schemas.microsoft.com/office/drawing/2014/main" id="{DA2FD21B-5F3E-AB39-0E9F-55AE7DCA8F71}"/>
              </a:ext>
            </a:extLst>
          </p:cNvPr>
          <p:cNvGrpSpPr/>
          <p:nvPr/>
        </p:nvGrpSpPr>
        <p:grpSpPr>
          <a:xfrm>
            <a:off x="7901471" y="-2"/>
            <a:ext cx="4290277" cy="4220619"/>
            <a:chOff x="7712539" y="-2"/>
            <a:chExt cx="4479209" cy="4406483"/>
          </a:xfrm>
        </p:grpSpPr>
        <p:pic>
          <p:nvPicPr>
            <p:cNvPr id="6" name="Picture Placeholder 7">
              <a:extLst>
                <a:ext uri="{FF2B5EF4-FFF2-40B4-BE49-F238E27FC236}">
                  <a16:creationId xmlns:a16="http://schemas.microsoft.com/office/drawing/2014/main" id="{612B4459-95C5-3071-96F3-4A9E23DBBDAF}"/>
                </a:ext>
              </a:extLst>
            </p:cNvPr>
            <p:cNvPicPr>
              <a:picLocks noChangeAspect="1"/>
            </p:cNvPicPr>
            <p:nvPr/>
          </p:nvPicPr>
          <p:blipFill>
            <a:blip r:embed="rId2" cstate="hqprint">
              <a:extLst>
                <a:ext uri="{28A0092B-C50C-407E-A947-70E740481C1C}">
                  <a14:useLocalDpi xmlns:a14="http://schemas.microsoft.com/office/drawing/2010/main" val="0"/>
                </a:ext>
              </a:extLst>
            </a:blip>
            <a:srcRect l="16071" r="16071"/>
            <a:stretch/>
          </p:blipFill>
          <p:spPr>
            <a:xfrm flipH="1">
              <a:off x="9949158" y="-1"/>
              <a:ext cx="2242590" cy="2203241"/>
            </a:xfrm>
            <a:prstGeom prst="rect">
              <a:avLst/>
            </a:prstGeom>
          </p:spPr>
        </p:pic>
        <p:sp>
          <p:nvSpPr>
            <p:cNvPr id="7" name="Rectangle 6">
              <a:extLst>
                <a:ext uri="{FF2B5EF4-FFF2-40B4-BE49-F238E27FC236}">
                  <a16:creationId xmlns:a16="http://schemas.microsoft.com/office/drawing/2014/main" id="{D2CE857C-D4BF-D457-A33F-DB356F0627F8}"/>
                </a:ext>
              </a:extLst>
            </p:cNvPr>
            <p:cNvSpPr/>
            <p:nvPr/>
          </p:nvSpPr>
          <p:spPr>
            <a:xfrm>
              <a:off x="9948906" y="2203240"/>
              <a:ext cx="2242842" cy="220324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Tahoma"/>
                <a:ea typeface="+mn-ea"/>
                <a:cs typeface="+mn-cs"/>
              </a:endParaRPr>
            </a:p>
          </p:txBody>
        </p:sp>
        <p:sp>
          <p:nvSpPr>
            <p:cNvPr id="8" name="Rectangle 7">
              <a:extLst>
                <a:ext uri="{FF2B5EF4-FFF2-40B4-BE49-F238E27FC236}">
                  <a16:creationId xmlns:a16="http://schemas.microsoft.com/office/drawing/2014/main" id="{BD12BA8B-44D1-650A-C9D6-8E59EB2D0BF3}"/>
                </a:ext>
              </a:extLst>
            </p:cNvPr>
            <p:cNvSpPr/>
            <p:nvPr/>
          </p:nvSpPr>
          <p:spPr>
            <a:xfrm>
              <a:off x="7712539" y="-2"/>
              <a:ext cx="2242842" cy="22032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Tahoma"/>
                <a:ea typeface="+mn-ea"/>
                <a:cs typeface="+mn-cs"/>
              </a:endParaRPr>
            </a:p>
          </p:txBody>
        </p:sp>
      </p:grpSp>
      <p:grpSp>
        <p:nvGrpSpPr>
          <p:cNvPr id="21" name="Group 20">
            <a:extLst>
              <a:ext uri="{FF2B5EF4-FFF2-40B4-BE49-F238E27FC236}">
                <a16:creationId xmlns:a16="http://schemas.microsoft.com/office/drawing/2014/main" id="{95FC6636-23F9-3192-3AA7-C2D160F7CFE3}"/>
              </a:ext>
            </a:extLst>
          </p:cNvPr>
          <p:cNvGrpSpPr/>
          <p:nvPr/>
        </p:nvGrpSpPr>
        <p:grpSpPr>
          <a:xfrm>
            <a:off x="647700" y="2305689"/>
            <a:ext cx="371282" cy="1328745"/>
            <a:chOff x="897486" y="1662140"/>
            <a:chExt cx="371282" cy="1328745"/>
          </a:xfrm>
        </p:grpSpPr>
        <p:cxnSp>
          <p:nvCxnSpPr>
            <p:cNvPr id="12" name="Straight Connector 11">
              <a:extLst>
                <a:ext uri="{FF2B5EF4-FFF2-40B4-BE49-F238E27FC236}">
                  <a16:creationId xmlns:a16="http://schemas.microsoft.com/office/drawing/2014/main" id="{0DEAE5D8-7737-6530-59FB-B7A7BDA82C05}"/>
                </a:ext>
              </a:extLst>
            </p:cNvPr>
            <p:cNvCxnSpPr>
              <a:cxnSpLocks/>
              <a:stCxn id="14" idx="4"/>
              <a:endCxn id="15" idx="0"/>
            </p:cNvCxnSpPr>
            <p:nvPr/>
          </p:nvCxnSpPr>
          <p:spPr>
            <a:xfrm>
              <a:off x="1083127" y="2033422"/>
              <a:ext cx="0" cy="586181"/>
            </a:xfrm>
            <a:prstGeom prst="line">
              <a:avLst/>
            </a:prstGeom>
            <a:ln w="57150">
              <a:solidFill>
                <a:srgbClr val="FF5519"/>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B60DD9A-527F-7D54-A6DD-FD86119DFCCC}"/>
                </a:ext>
              </a:extLst>
            </p:cNvPr>
            <p:cNvSpPr/>
            <p:nvPr/>
          </p:nvSpPr>
          <p:spPr>
            <a:xfrm>
              <a:off x="897486" y="1662140"/>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1</a:t>
              </a:r>
            </a:p>
          </p:txBody>
        </p:sp>
        <p:sp>
          <p:nvSpPr>
            <p:cNvPr id="15" name="Oval 14">
              <a:extLst>
                <a:ext uri="{FF2B5EF4-FFF2-40B4-BE49-F238E27FC236}">
                  <a16:creationId xmlns:a16="http://schemas.microsoft.com/office/drawing/2014/main" id="{3A5AEB73-C464-82A8-6491-CDC8798F0F77}"/>
                </a:ext>
              </a:extLst>
            </p:cNvPr>
            <p:cNvSpPr/>
            <p:nvPr/>
          </p:nvSpPr>
          <p:spPr>
            <a:xfrm>
              <a:off x="897486" y="2619603"/>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2</a:t>
              </a:r>
            </a:p>
          </p:txBody>
        </p:sp>
      </p:grpSp>
      <p:sp>
        <p:nvSpPr>
          <p:cNvPr id="20" name="Content Placeholder 2">
            <a:extLst>
              <a:ext uri="{FF2B5EF4-FFF2-40B4-BE49-F238E27FC236}">
                <a16:creationId xmlns:a16="http://schemas.microsoft.com/office/drawing/2014/main" id="{A06A3338-EC1B-6C06-98F8-E28E5E0D46A7}"/>
              </a:ext>
            </a:extLst>
          </p:cNvPr>
          <p:cNvSpPr>
            <a:spLocks noGrp="1"/>
          </p:cNvSpPr>
          <p:nvPr>
            <p:ph idx="1"/>
          </p:nvPr>
        </p:nvSpPr>
        <p:spPr>
          <a:xfrm>
            <a:off x="1204643" y="2276704"/>
            <a:ext cx="4361429" cy="3761806"/>
          </a:xfrm>
        </p:spPr>
        <p:txBody>
          <a:bodyPr/>
          <a:lstStyle/>
          <a:p>
            <a:pPr marL="0" indent="0">
              <a:spcAft>
                <a:spcPts val="600"/>
              </a:spcAft>
              <a:buNone/>
            </a:pPr>
            <a:r>
              <a:rPr lang="en-GB" sz="2400" dirty="0"/>
              <a:t>Timeline to 15 July 2025 and context to the current proposals</a:t>
            </a:r>
          </a:p>
          <a:p>
            <a:pPr marL="0" indent="0">
              <a:buNone/>
            </a:pPr>
            <a:r>
              <a:rPr lang="en-GB" sz="2400" dirty="0"/>
              <a:t>Overview of 3 consultations published on 15 July – how do they fit together?</a:t>
            </a:r>
          </a:p>
          <a:p>
            <a:pPr marL="444500" lvl="1" indent="-444500">
              <a:buClr>
                <a:srgbClr val="FF5519"/>
              </a:buClr>
            </a:pPr>
            <a:r>
              <a:rPr lang="en-GB" dirty="0"/>
              <a:t>HM Treasury</a:t>
            </a:r>
          </a:p>
          <a:p>
            <a:pPr marL="444500" lvl="1" indent="-444500">
              <a:buClr>
                <a:srgbClr val="FF5519"/>
              </a:buClr>
            </a:pPr>
            <a:r>
              <a:rPr lang="en-GB" dirty="0"/>
              <a:t>FCA</a:t>
            </a:r>
          </a:p>
          <a:p>
            <a:pPr marL="444500" lvl="1" indent="-444500">
              <a:spcAft>
                <a:spcPts val="600"/>
              </a:spcAft>
              <a:buClr>
                <a:srgbClr val="FF5519"/>
              </a:buClr>
            </a:pPr>
            <a:r>
              <a:rPr lang="en-GB" dirty="0"/>
              <a:t>PRA</a:t>
            </a:r>
          </a:p>
          <a:p>
            <a:pPr marL="514350" indent="-514350">
              <a:buFont typeface="+mj-lt"/>
              <a:buAutoNum type="arabicPeriod"/>
            </a:pPr>
            <a:endParaRPr lang="en-GB" sz="2400" dirty="0"/>
          </a:p>
        </p:txBody>
      </p:sp>
      <p:sp>
        <p:nvSpPr>
          <p:cNvPr id="9" name="Content Placeholder 2">
            <a:extLst>
              <a:ext uri="{FF2B5EF4-FFF2-40B4-BE49-F238E27FC236}">
                <a16:creationId xmlns:a16="http://schemas.microsoft.com/office/drawing/2014/main" id="{48BAE8E9-0258-9562-757A-0D2DB42387B7}"/>
              </a:ext>
            </a:extLst>
          </p:cNvPr>
          <p:cNvSpPr txBox="1">
            <a:spLocks/>
          </p:cNvSpPr>
          <p:nvPr/>
        </p:nvSpPr>
        <p:spPr>
          <a:xfrm>
            <a:off x="6686929" y="2276704"/>
            <a:ext cx="3737232" cy="3505967"/>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sz="2400" dirty="0"/>
              <a:t>Key points from HM Treasury proposals</a:t>
            </a:r>
          </a:p>
          <a:p>
            <a:pPr marL="0" indent="0">
              <a:spcAft>
                <a:spcPts val="600"/>
              </a:spcAft>
              <a:buFont typeface="Arial" panose="020B0604020202020204" pitchFamily="34" charset="0"/>
              <a:buNone/>
            </a:pPr>
            <a:r>
              <a:rPr lang="en-GB" sz="2400" dirty="0"/>
              <a:t>Key points from FCA proposals</a:t>
            </a:r>
          </a:p>
          <a:p>
            <a:pPr marL="0" indent="0">
              <a:spcAft>
                <a:spcPts val="600"/>
              </a:spcAft>
              <a:buFont typeface="Arial" panose="020B0604020202020204" pitchFamily="34" charset="0"/>
              <a:buNone/>
            </a:pPr>
            <a:r>
              <a:rPr lang="en-GB" sz="2400" dirty="0"/>
              <a:t>Key points from PRA proposals</a:t>
            </a:r>
          </a:p>
          <a:p>
            <a:pPr marL="0" indent="0">
              <a:buFont typeface="Arial" panose="020B0604020202020204" pitchFamily="34" charset="0"/>
              <a:buNone/>
            </a:pPr>
            <a:r>
              <a:rPr lang="en-GB" sz="2400" dirty="0"/>
              <a:t>Next steps</a:t>
            </a:r>
          </a:p>
          <a:p>
            <a:pPr marL="514350" indent="-514350">
              <a:buFont typeface="+mj-lt"/>
              <a:buAutoNum type="arabicPeriod"/>
            </a:pPr>
            <a:endParaRPr lang="en-GB" sz="2400" dirty="0"/>
          </a:p>
        </p:txBody>
      </p:sp>
      <p:grpSp>
        <p:nvGrpSpPr>
          <p:cNvPr id="10" name="Group 9">
            <a:extLst>
              <a:ext uri="{FF2B5EF4-FFF2-40B4-BE49-F238E27FC236}">
                <a16:creationId xmlns:a16="http://schemas.microsoft.com/office/drawing/2014/main" id="{F416711E-E2F6-4970-E370-472679CB58BB}"/>
              </a:ext>
            </a:extLst>
          </p:cNvPr>
          <p:cNvGrpSpPr/>
          <p:nvPr/>
        </p:nvGrpSpPr>
        <p:grpSpPr>
          <a:xfrm>
            <a:off x="6130006" y="2305689"/>
            <a:ext cx="371282" cy="3256729"/>
            <a:chOff x="897486" y="3825262"/>
            <a:chExt cx="371282" cy="3256729"/>
          </a:xfrm>
        </p:grpSpPr>
        <p:cxnSp>
          <p:nvCxnSpPr>
            <p:cNvPr id="11" name="Straight Connector 10">
              <a:extLst>
                <a:ext uri="{FF2B5EF4-FFF2-40B4-BE49-F238E27FC236}">
                  <a16:creationId xmlns:a16="http://schemas.microsoft.com/office/drawing/2014/main" id="{0E757579-5888-7D21-63F0-B90BE20242F7}"/>
                </a:ext>
              </a:extLst>
            </p:cNvPr>
            <p:cNvCxnSpPr>
              <a:cxnSpLocks/>
              <a:stCxn id="23" idx="0"/>
              <a:endCxn id="26" idx="0"/>
            </p:cNvCxnSpPr>
            <p:nvPr/>
          </p:nvCxnSpPr>
          <p:spPr>
            <a:xfrm>
              <a:off x="1083127" y="3825262"/>
              <a:ext cx="0" cy="2885447"/>
            </a:xfrm>
            <a:prstGeom prst="line">
              <a:avLst/>
            </a:prstGeom>
            <a:ln w="57150">
              <a:solidFill>
                <a:srgbClr val="FF5519"/>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5E046A2-E5F0-4574-CBF9-DC89FC1C6C29}"/>
                </a:ext>
              </a:extLst>
            </p:cNvPr>
            <p:cNvSpPr/>
            <p:nvPr/>
          </p:nvSpPr>
          <p:spPr>
            <a:xfrm>
              <a:off x="897486" y="3825262"/>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3</a:t>
              </a:r>
            </a:p>
          </p:txBody>
        </p:sp>
        <p:sp>
          <p:nvSpPr>
            <p:cNvPr id="24" name="Oval 23">
              <a:extLst>
                <a:ext uri="{FF2B5EF4-FFF2-40B4-BE49-F238E27FC236}">
                  <a16:creationId xmlns:a16="http://schemas.microsoft.com/office/drawing/2014/main" id="{CEF9C793-D6AB-10B3-9E0A-966FF7225B43}"/>
                </a:ext>
              </a:extLst>
            </p:cNvPr>
            <p:cNvSpPr/>
            <p:nvPr/>
          </p:nvSpPr>
          <p:spPr>
            <a:xfrm>
              <a:off x="897486" y="4834971"/>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4</a:t>
              </a:r>
            </a:p>
          </p:txBody>
        </p:sp>
        <p:sp>
          <p:nvSpPr>
            <p:cNvPr id="25" name="Oval 24">
              <a:extLst>
                <a:ext uri="{FF2B5EF4-FFF2-40B4-BE49-F238E27FC236}">
                  <a16:creationId xmlns:a16="http://schemas.microsoft.com/office/drawing/2014/main" id="{677C8588-EAEC-B9C2-F69E-CFD023F707A3}"/>
                </a:ext>
              </a:extLst>
            </p:cNvPr>
            <p:cNvSpPr/>
            <p:nvPr/>
          </p:nvSpPr>
          <p:spPr>
            <a:xfrm>
              <a:off x="897486" y="5740190"/>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5</a:t>
              </a:r>
            </a:p>
          </p:txBody>
        </p:sp>
        <p:sp>
          <p:nvSpPr>
            <p:cNvPr id="26" name="Oval 25">
              <a:extLst>
                <a:ext uri="{FF2B5EF4-FFF2-40B4-BE49-F238E27FC236}">
                  <a16:creationId xmlns:a16="http://schemas.microsoft.com/office/drawing/2014/main" id="{54AD39E3-265A-29E4-4F1B-C1AB4F1111B1}"/>
                </a:ext>
              </a:extLst>
            </p:cNvPr>
            <p:cNvSpPr/>
            <p:nvPr/>
          </p:nvSpPr>
          <p:spPr>
            <a:xfrm>
              <a:off x="897486" y="6710709"/>
              <a:ext cx="371282" cy="371282"/>
            </a:xfrm>
            <a:prstGeom prst="ellipse">
              <a:avLst/>
            </a:prstGeom>
            <a:solidFill>
              <a:srgbClr val="FF5519"/>
            </a:solidFill>
            <a:ln w="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r>
                <a:rPr lang="en-GB" sz="1600" dirty="0">
                  <a:solidFill>
                    <a:srgbClr val="FFFFFF"/>
                  </a:solidFill>
                </a:rPr>
                <a:t>6</a:t>
              </a:r>
            </a:p>
          </p:txBody>
        </p:sp>
      </p:grpSp>
    </p:spTree>
    <p:extLst>
      <p:ext uri="{BB962C8B-B14F-4D97-AF65-F5344CB8AC3E}">
        <p14:creationId xmlns:p14="http://schemas.microsoft.com/office/powerpoint/2010/main" val="195805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4597-A15A-4263-0204-CDA73A8E7874}"/>
              </a:ext>
            </a:extLst>
          </p:cNvPr>
          <p:cNvSpPr>
            <a:spLocks noGrp="1"/>
          </p:cNvSpPr>
          <p:nvPr>
            <p:ph type="title"/>
          </p:nvPr>
        </p:nvSpPr>
        <p:spPr/>
        <p:txBody>
          <a:bodyPr/>
          <a:lstStyle/>
          <a:p>
            <a:r>
              <a:rPr lang="en-GB" sz="3200" dirty="0" err="1"/>
              <a:t>SM&amp;CR</a:t>
            </a:r>
            <a:r>
              <a:rPr lang="en-GB" sz="3200" dirty="0"/>
              <a:t> Reform: Timeline to 15 July 2025</a:t>
            </a:r>
          </a:p>
        </p:txBody>
      </p:sp>
      <p:sp>
        <p:nvSpPr>
          <p:cNvPr id="4" name="Slide Number Placeholder 3">
            <a:extLst>
              <a:ext uri="{FF2B5EF4-FFF2-40B4-BE49-F238E27FC236}">
                <a16:creationId xmlns:a16="http://schemas.microsoft.com/office/drawing/2014/main" id="{BAA6C155-74EA-4600-975D-DFBBADAE581A}"/>
              </a:ext>
            </a:extLst>
          </p:cNvPr>
          <p:cNvSpPr>
            <a:spLocks noGrp="1"/>
          </p:cNvSpPr>
          <p:nvPr>
            <p:ph type="sldNum" sz="quarter" idx="12"/>
          </p:nvPr>
        </p:nvSpPr>
        <p:spPr/>
        <p:txBody>
          <a:bodyPr/>
          <a:lstStyle/>
          <a:p>
            <a:fld id="{9471E7CE-8A78-4478-9E54-F34347EBC41E}" type="slidenum">
              <a:rPr lang="en-US" smtClean="0"/>
              <a:t>4</a:t>
            </a:fld>
            <a:endParaRPr lang="en-US" dirty="0"/>
          </a:p>
        </p:txBody>
      </p:sp>
      <p:cxnSp>
        <p:nvCxnSpPr>
          <p:cNvPr id="8" name="Straight Connector 7">
            <a:extLst>
              <a:ext uri="{FF2B5EF4-FFF2-40B4-BE49-F238E27FC236}">
                <a16:creationId xmlns:a16="http://schemas.microsoft.com/office/drawing/2014/main" id="{28F1F9E9-185D-B6CA-B7D9-18D0B51AC6B2}"/>
              </a:ext>
            </a:extLst>
          </p:cNvPr>
          <p:cNvCxnSpPr>
            <a:cxnSpLocks/>
            <a:endCxn id="27" idx="0"/>
          </p:cNvCxnSpPr>
          <p:nvPr/>
        </p:nvCxnSpPr>
        <p:spPr>
          <a:xfrm flipV="1">
            <a:off x="5770579" y="1160512"/>
            <a:ext cx="1" cy="5239647"/>
          </a:xfrm>
          <a:prstGeom prst="line">
            <a:avLst/>
          </a:prstGeom>
          <a:ln w="38100" cap="rnd">
            <a:solidFill>
              <a:srgbClr val="FF5519"/>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F0E74B-063A-CF68-81D8-EBCE6000C4A9}"/>
              </a:ext>
            </a:extLst>
          </p:cNvPr>
          <p:cNvSpPr txBox="1"/>
          <p:nvPr/>
        </p:nvSpPr>
        <p:spPr>
          <a:xfrm>
            <a:off x="563008" y="1262045"/>
            <a:ext cx="3475862" cy="1171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marL="285750" indent="-285750">
              <a:buFont typeface="Arial" panose="020B0604020202020204" pitchFamily="34" charset="0"/>
              <a:buChar char="•"/>
            </a:pPr>
            <a:r>
              <a:rPr lang="en-GB" sz="1600" dirty="0"/>
              <a:t>Government announced that HM Treasury, FCA and PRA would begin reviews of the </a:t>
            </a:r>
            <a:r>
              <a:rPr lang="en-GB" sz="1600" dirty="0" err="1"/>
              <a:t>SMCR</a:t>
            </a:r>
            <a:endParaRPr lang="en-GB" sz="1600" dirty="0"/>
          </a:p>
        </p:txBody>
      </p:sp>
      <p:grpSp>
        <p:nvGrpSpPr>
          <p:cNvPr id="26" name="Group 25">
            <a:extLst>
              <a:ext uri="{FF2B5EF4-FFF2-40B4-BE49-F238E27FC236}">
                <a16:creationId xmlns:a16="http://schemas.microsoft.com/office/drawing/2014/main" id="{9E008E19-FCDF-02BC-A2FA-1EF433F75CB2}"/>
              </a:ext>
            </a:extLst>
          </p:cNvPr>
          <p:cNvGrpSpPr/>
          <p:nvPr/>
        </p:nvGrpSpPr>
        <p:grpSpPr>
          <a:xfrm>
            <a:off x="5414650" y="1160512"/>
            <a:ext cx="711859" cy="711859"/>
            <a:chOff x="8851241" y="698823"/>
            <a:chExt cx="711859" cy="711859"/>
          </a:xfrm>
        </p:grpSpPr>
        <p:sp>
          <p:nvSpPr>
            <p:cNvPr id="27" name="Oval 26">
              <a:extLst>
                <a:ext uri="{FF2B5EF4-FFF2-40B4-BE49-F238E27FC236}">
                  <a16:creationId xmlns:a16="http://schemas.microsoft.com/office/drawing/2014/main" id="{D5629376-393A-A222-05A0-064F1A1F9F25}"/>
                </a:ext>
              </a:extLst>
            </p:cNvPr>
            <p:cNvSpPr/>
            <p:nvPr/>
          </p:nvSpPr>
          <p:spPr>
            <a:xfrm>
              <a:off x="8851241" y="698823"/>
              <a:ext cx="711859" cy="711859"/>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8" name="Oval 27">
              <a:extLst>
                <a:ext uri="{FF2B5EF4-FFF2-40B4-BE49-F238E27FC236}">
                  <a16:creationId xmlns:a16="http://schemas.microsoft.com/office/drawing/2014/main" id="{0C5DB35F-5468-D84D-E58F-FC842F03E20A}"/>
                </a:ext>
              </a:extLst>
            </p:cNvPr>
            <p:cNvSpPr/>
            <p:nvPr/>
          </p:nvSpPr>
          <p:spPr>
            <a:xfrm>
              <a:off x="9089387" y="960829"/>
              <a:ext cx="228600" cy="228600"/>
            </a:xfrm>
            <a:prstGeom prst="ellipse">
              <a:avLst/>
            </a:prstGeom>
            <a:solidFill>
              <a:srgbClr val="FF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grpSp>
      <p:sp>
        <p:nvSpPr>
          <p:cNvPr id="30" name="TextBox 29">
            <a:extLst>
              <a:ext uri="{FF2B5EF4-FFF2-40B4-BE49-F238E27FC236}">
                <a16:creationId xmlns:a16="http://schemas.microsoft.com/office/drawing/2014/main" id="{B4A3558A-C893-8093-3010-0C67060CC45F}"/>
              </a:ext>
            </a:extLst>
          </p:cNvPr>
          <p:cNvSpPr txBox="1"/>
          <p:nvPr/>
        </p:nvSpPr>
        <p:spPr>
          <a:xfrm>
            <a:off x="3233752" y="1364508"/>
            <a:ext cx="2233118" cy="369332"/>
          </a:xfrm>
          <a:prstGeom prst="rect">
            <a:avLst/>
          </a:prstGeom>
          <a:noFill/>
        </p:spPr>
        <p:txBody>
          <a:bodyPr wrap="square">
            <a:spAutoFit/>
          </a:bodyPr>
          <a:lstStyle/>
          <a:p>
            <a:pPr algn="r"/>
            <a:r>
              <a:rPr lang="en-GB" b="1" dirty="0">
                <a:solidFill>
                  <a:srgbClr val="FF5519"/>
                </a:solidFill>
              </a:rPr>
              <a:t>Dec 2022</a:t>
            </a:r>
          </a:p>
        </p:txBody>
      </p:sp>
      <p:grpSp>
        <p:nvGrpSpPr>
          <p:cNvPr id="31" name="Group 30">
            <a:extLst>
              <a:ext uri="{FF2B5EF4-FFF2-40B4-BE49-F238E27FC236}">
                <a16:creationId xmlns:a16="http://schemas.microsoft.com/office/drawing/2014/main" id="{00B00E41-827E-9F28-3B0E-25787E4995EB}"/>
              </a:ext>
            </a:extLst>
          </p:cNvPr>
          <p:cNvGrpSpPr/>
          <p:nvPr/>
        </p:nvGrpSpPr>
        <p:grpSpPr>
          <a:xfrm>
            <a:off x="5422581" y="2036797"/>
            <a:ext cx="711859" cy="711859"/>
            <a:chOff x="8851241" y="698823"/>
            <a:chExt cx="711859" cy="711859"/>
          </a:xfrm>
        </p:grpSpPr>
        <p:sp>
          <p:nvSpPr>
            <p:cNvPr id="32" name="Oval 31">
              <a:extLst>
                <a:ext uri="{FF2B5EF4-FFF2-40B4-BE49-F238E27FC236}">
                  <a16:creationId xmlns:a16="http://schemas.microsoft.com/office/drawing/2014/main" id="{DB59419A-3EAD-2391-C675-81374D5583DC}"/>
                </a:ext>
              </a:extLst>
            </p:cNvPr>
            <p:cNvSpPr/>
            <p:nvPr/>
          </p:nvSpPr>
          <p:spPr>
            <a:xfrm>
              <a:off x="8851241" y="698823"/>
              <a:ext cx="711859" cy="711859"/>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3" name="Oval 32">
              <a:extLst>
                <a:ext uri="{FF2B5EF4-FFF2-40B4-BE49-F238E27FC236}">
                  <a16:creationId xmlns:a16="http://schemas.microsoft.com/office/drawing/2014/main" id="{8FA529DD-BF57-DDA1-92D4-4857EDBE42DA}"/>
                </a:ext>
              </a:extLst>
            </p:cNvPr>
            <p:cNvSpPr/>
            <p:nvPr/>
          </p:nvSpPr>
          <p:spPr>
            <a:xfrm>
              <a:off x="9089387" y="960829"/>
              <a:ext cx="228600" cy="228600"/>
            </a:xfrm>
            <a:prstGeom prst="ellipse">
              <a:avLst/>
            </a:prstGeom>
            <a:solidFill>
              <a:srgbClr val="FF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grpSp>
      <p:sp>
        <p:nvSpPr>
          <p:cNvPr id="34" name="TextBox 33">
            <a:extLst>
              <a:ext uri="{FF2B5EF4-FFF2-40B4-BE49-F238E27FC236}">
                <a16:creationId xmlns:a16="http://schemas.microsoft.com/office/drawing/2014/main" id="{4E209487-4D6C-07F4-49FE-EAA14BA9F918}"/>
              </a:ext>
            </a:extLst>
          </p:cNvPr>
          <p:cNvSpPr txBox="1"/>
          <p:nvPr/>
        </p:nvSpPr>
        <p:spPr>
          <a:xfrm>
            <a:off x="6220665" y="4304898"/>
            <a:ext cx="1399409" cy="369332"/>
          </a:xfrm>
          <a:prstGeom prst="rect">
            <a:avLst/>
          </a:prstGeom>
          <a:noFill/>
        </p:spPr>
        <p:txBody>
          <a:bodyPr wrap="square">
            <a:spAutoFit/>
          </a:bodyPr>
          <a:lstStyle/>
          <a:p>
            <a:r>
              <a:rPr lang="en-GB" b="1" dirty="0">
                <a:solidFill>
                  <a:srgbClr val="FF5519"/>
                </a:solidFill>
              </a:rPr>
              <a:t>Jul 2025</a:t>
            </a:r>
          </a:p>
        </p:txBody>
      </p:sp>
      <p:grpSp>
        <p:nvGrpSpPr>
          <p:cNvPr id="38" name="Group 37">
            <a:extLst>
              <a:ext uri="{FF2B5EF4-FFF2-40B4-BE49-F238E27FC236}">
                <a16:creationId xmlns:a16="http://schemas.microsoft.com/office/drawing/2014/main" id="{5F24006F-6CA2-89A5-F84E-BC32640DB208}"/>
              </a:ext>
            </a:extLst>
          </p:cNvPr>
          <p:cNvGrpSpPr/>
          <p:nvPr/>
        </p:nvGrpSpPr>
        <p:grpSpPr>
          <a:xfrm>
            <a:off x="5427243" y="4091508"/>
            <a:ext cx="711859" cy="711859"/>
            <a:chOff x="8851241" y="698823"/>
            <a:chExt cx="711859" cy="711859"/>
          </a:xfrm>
        </p:grpSpPr>
        <p:sp>
          <p:nvSpPr>
            <p:cNvPr id="39" name="Oval 38">
              <a:extLst>
                <a:ext uri="{FF2B5EF4-FFF2-40B4-BE49-F238E27FC236}">
                  <a16:creationId xmlns:a16="http://schemas.microsoft.com/office/drawing/2014/main" id="{E42602D3-0BD0-BF3A-5CEA-C06F035060F5}"/>
                </a:ext>
              </a:extLst>
            </p:cNvPr>
            <p:cNvSpPr/>
            <p:nvPr/>
          </p:nvSpPr>
          <p:spPr>
            <a:xfrm>
              <a:off x="8851241" y="698823"/>
              <a:ext cx="711859" cy="711859"/>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0" name="Oval 39">
              <a:extLst>
                <a:ext uri="{FF2B5EF4-FFF2-40B4-BE49-F238E27FC236}">
                  <a16:creationId xmlns:a16="http://schemas.microsoft.com/office/drawing/2014/main" id="{B287856F-5C1F-CACF-1329-2F309B3FDD62}"/>
                </a:ext>
              </a:extLst>
            </p:cNvPr>
            <p:cNvSpPr/>
            <p:nvPr/>
          </p:nvSpPr>
          <p:spPr>
            <a:xfrm>
              <a:off x="9089387" y="960829"/>
              <a:ext cx="228600" cy="228600"/>
            </a:xfrm>
            <a:prstGeom prst="ellipse">
              <a:avLst/>
            </a:prstGeom>
            <a:solidFill>
              <a:srgbClr val="FF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grpSp>
      <p:cxnSp>
        <p:nvCxnSpPr>
          <p:cNvPr id="55" name="Straight Connector 54">
            <a:extLst>
              <a:ext uri="{FF2B5EF4-FFF2-40B4-BE49-F238E27FC236}">
                <a16:creationId xmlns:a16="http://schemas.microsoft.com/office/drawing/2014/main" id="{5BA7FD57-D046-7E0D-73EF-FCD6129B0ABF}"/>
              </a:ext>
            </a:extLst>
          </p:cNvPr>
          <p:cNvCxnSpPr>
            <a:cxnSpLocks/>
          </p:cNvCxnSpPr>
          <p:nvPr/>
        </p:nvCxnSpPr>
        <p:spPr>
          <a:xfrm>
            <a:off x="6134440" y="4674230"/>
            <a:ext cx="13572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04E0F50-0B44-1EB7-FB2B-C3CA877EC901}"/>
              </a:ext>
            </a:extLst>
          </p:cNvPr>
          <p:cNvCxnSpPr>
            <a:cxnSpLocks/>
          </p:cNvCxnSpPr>
          <p:nvPr/>
        </p:nvCxnSpPr>
        <p:spPr>
          <a:xfrm>
            <a:off x="4109471" y="2592991"/>
            <a:ext cx="13572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82FCC1-8EF2-3AF4-AC41-1B5D080FCED8}"/>
              </a:ext>
            </a:extLst>
          </p:cNvPr>
          <p:cNvSpPr txBox="1"/>
          <p:nvPr/>
        </p:nvSpPr>
        <p:spPr>
          <a:xfrm>
            <a:off x="7476145" y="4204885"/>
            <a:ext cx="4425363" cy="2511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marL="285750" indent="-285750">
              <a:spcAft>
                <a:spcPts val="1200"/>
              </a:spcAft>
              <a:buFont typeface="Arial" panose="020B0604020202020204" pitchFamily="34" charset="0"/>
              <a:buChar char="•"/>
            </a:pPr>
            <a:r>
              <a:rPr lang="en-GB" sz="1600" dirty="0"/>
              <a:t>HMT Treasury Consultation Paper: </a:t>
            </a:r>
            <a:r>
              <a:rPr lang="en-GB" sz="1600" i="1" dirty="0"/>
              <a:t>Reforming the Senior Managers &amp; Certification Regime</a:t>
            </a:r>
          </a:p>
          <a:p>
            <a:pPr marL="285750" indent="-285750">
              <a:spcAft>
                <a:spcPts val="1200"/>
              </a:spcAft>
              <a:buFont typeface="Arial" panose="020B0604020202020204" pitchFamily="34" charset="0"/>
              <a:buChar char="•"/>
            </a:pPr>
            <a:r>
              <a:rPr lang="en-GB" sz="1600" dirty="0"/>
              <a:t>FCA Consultation Paper CP25/21: </a:t>
            </a:r>
            <a:r>
              <a:rPr lang="en-GB" sz="1600" i="1" dirty="0"/>
              <a:t>Senior Managers &amp; Certification Regime Review</a:t>
            </a:r>
          </a:p>
          <a:p>
            <a:pPr marL="285750" indent="-285750">
              <a:spcAft>
                <a:spcPts val="1200"/>
              </a:spcAft>
              <a:buFont typeface="Arial" panose="020B0604020202020204" pitchFamily="34" charset="0"/>
              <a:buChar char="•"/>
            </a:pPr>
            <a:r>
              <a:rPr lang="en-GB" sz="1600" dirty="0"/>
              <a:t>PRA Consultation Paper CP18/25: </a:t>
            </a:r>
            <a:r>
              <a:rPr lang="en-GB" sz="1600" i="1" dirty="0"/>
              <a:t>Review of the Senior Managers and Certification Regime</a:t>
            </a:r>
          </a:p>
        </p:txBody>
      </p:sp>
      <p:sp>
        <p:nvSpPr>
          <p:cNvPr id="3" name="TextBox 2">
            <a:extLst>
              <a:ext uri="{FF2B5EF4-FFF2-40B4-BE49-F238E27FC236}">
                <a16:creationId xmlns:a16="http://schemas.microsoft.com/office/drawing/2014/main" id="{F82D0DA9-983E-7B14-B497-366789BA62EC}"/>
              </a:ext>
            </a:extLst>
          </p:cNvPr>
          <p:cNvSpPr txBox="1"/>
          <p:nvPr/>
        </p:nvSpPr>
        <p:spPr>
          <a:xfrm>
            <a:off x="3744333" y="2228437"/>
            <a:ext cx="1635401" cy="369332"/>
          </a:xfrm>
          <a:prstGeom prst="rect">
            <a:avLst/>
          </a:prstGeom>
          <a:noFill/>
        </p:spPr>
        <p:txBody>
          <a:bodyPr wrap="square">
            <a:spAutoFit/>
          </a:bodyPr>
          <a:lstStyle/>
          <a:p>
            <a:pPr algn="r"/>
            <a:r>
              <a:rPr lang="en-GB" b="1" dirty="0">
                <a:solidFill>
                  <a:srgbClr val="FF5519"/>
                </a:solidFill>
              </a:rPr>
              <a:t>Mar 2023</a:t>
            </a:r>
          </a:p>
        </p:txBody>
      </p:sp>
      <p:sp>
        <p:nvSpPr>
          <p:cNvPr id="5" name="TextBox 4">
            <a:extLst>
              <a:ext uri="{FF2B5EF4-FFF2-40B4-BE49-F238E27FC236}">
                <a16:creationId xmlns:a16="http://schemas.microsoft.com/office/drawing/2014/main" id="{FA923B02-9AC6-9DBD-29E2-8A482986126E}"/>
              </a:ext>
            </a:extLst>
          </p:cNvPr>
          <p:cNvSpPr txBox="1"/>
          <p:nvPr/>
        </p:nvSpPr>
        <p:spPr>
          <a:xfrm>
            <a:off x="551352" y="2392726"/>
            <a:ext cx="3664221" cy="25175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110" tIns="118110" rIns="118110" bIns="118110" numCol="1" spcCol="1270" anchor="t" anchorCtr="0">
            <a:noAutofit/>
          </a:bodyPr>
          <a:lstStyle/>
          <a:p>
            <a:pPr marL="285750" indent="-285750">
              <a:spcAft>
                <a:spcPts val="1200"/>
              </a:spcAft>
              <a:buFont typeface="Arial" panose="020B0604020202020204" pitchFamily="34" charset="0"/>
              <a:buChar char="•"/>
            </a:pPr>
            <a:r>
              <a:rPr lang="en-GB" sz="1600" dirty="0"/>
              <a:t>HM Treasury Call for Evidence</a:t>
            </a:r>
          </a:p>
          <a:p>
            <a:pPr marL="285750" indent="-285750">
              <a:spcAft>
                <a:spcPts val="1200"/>
              </a:spcAft>
              <a:buFont typeface="Arial" panose="020B0604020202020204" pitchFamily="34" charset="0"/>
              <a:buChar char="•"/>
            </a:pPr>
            <a:r>
              <a:rPr lang="en-GB" sz="1600" dirty="0"/>
              <a:t>FCA and PRA Joint Discussion Paper DP1/23: </a:t>
            </a:r>
            <a:r>
              <a:rPr lang="en-GB" sz="1600" i="1" dirty="0"/>
              <a:t>Review of the Senior Managers and Certification Regime</a:t>
            </a:r>
          </a:p>
          <a:p>
            <a:pPr marL="285750" indent="-285750">
              <a:buFont typeface="Arial" panose="020B0604020202020204" pitchFamily="34" charset="0"/>
              <a:buChar char="•"/>
            </a:pPr>
            <a:r>
              <a:rPr lang="en-GB" sz="1600" dirty="0"/>
              <a:t>Closing date for feedback on both documents was 1 June 2023</a:t>
            </a:r>
          </a:p>
        </p:txBody>
      </p:sp>
      <p:cxnSp>
        <p:nvCxnSpPr>
          <p:cNvPr id="6" name="Straight Connector 5">
            <a:extLst>
              <a:ext uri="{FF2B5EF4-FFF2-40B4-BE49-F238E27FC236}">
                <a16:creationId xmlns:a16="http://schemas.microsoft.com/office/drawing/2014/main" id="{D5778A69-50B5-A14E-875F-011ABDBDA6A0}"/>
              </a:ext>
            </a:extLst>
          </p:cNvPr>
          <p:cNvCxnSpPr>
            <a:cxnSpLocks/>
          </p:cNvCxnSpPr>
          <p:nvPr/>
        </p:nvCxnSpPr>
        <p:spPr>
          <a:xfrm>
            <a:off x="4109471" y="1734358"/>
            <a:ext cx="135739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2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4CDAE2-E4B3-57F7-95F4-5A76AAE55EF9}"/>
              </a:ext>
            </a:extLst>
          </p:cNvPr>
          <p:cNvGrpSpPr/>
          <p:nvPr/>
        </p:nvGrpSpPr>
        <p:grpSpPr>
          <a:xfrm>
            <a:off x="8024481" y="-62"/>
            <a:ext cx="4167519" cy="2090120"/>
            <a:chOff x="6711696" y="4101768"/>
            <a:chExt cx="5544000" cy="2780460"/>
          </a:xfrm>
        </p:grpSpPr>
        <p:sp>
          <p:nvSpPr>
            <p:cNvPr id="8" name="Rectangle 7">
              <a:extLst>
                <a:ext uri="{FF2B5EF4-FFF2-40B4-BE49-F238E27FC236}">
                  <a16:creationId xmlns:a16="http://schemas.microsoft.com/office/drawing/2014/main" id="{62074EF0-DC73-0E74-4A6C-7EC14FB46CE7}"/>
                </a:ext>
              </a:extLst>
            </p:cNvPr>
            <p:cNvSpPr>
              <a:spLocks/>
            </p:cNvSpPr>
            <p:nvPr/>
          </p:nvSpPr>
          <p:spPr>
            <a:xfrm>
              <a:off x="6711696" y="4110228"/>
              <a:ext cx="2772000" cy="2772000"/>
            </a:xfrm>
            <a:prstGeom prst="rect">
              <a:avLst/>
            </a:prstGeom>
            <a:solidFill>
              <a:schemeClr val="bg2"/>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44000" bIns="144000" rtlCol="0" anchor="t" anchorCtr="0"/>
            <a:lstStyle/>
            <a:p>
              <a:pPr>
                <a:spcAft>
                  <a:spcPts val="600"/>
                </a:spcAft>
              </a:pPr>
              <a:endParaRPr lang="en-GB" sz="1100" dirty="0">
                <a:solidFill>
                  <a:schemeClr val="tx1">
                    <a:lumMod val="75000"/>
                  </a:schemeClr>
                </a:solidFill>
              </a:endParaRPr>
            </a:p>
          </p:txBody>
        </p:sp>
        <p:sp>
          <p:nvSpPr>
            <p:cNvPr id="14" name="Rectangle 13">
              <a:extLst>
                <a:ext uri="{FF2B5EF4-FFF2-40B4-BE49-F238E27FC236}">
                  <a16:creationId xmlns:a16="http://schemas.microsoft.com/office/drawing/2014/main" id="{62074EF0-DC73-0E74-4A6C-7EC14FB46CE7}"/>
                </a:ext>
              </a:extLst>
            </p:cNvPr>
            <p:cNvSpPr>
              <a:spLocks/>
            </p:cNvSpPr>
            <p:nvPr/>
          </p:nvSpPr>
          <p:spPr>
            <a:xfrm>
              <a:off x="9483696" y="4101768"/>
              <a:ext cx="2772000" cy="2772000"/>
            </a:xfrm>
            <a:prstGeom prst="rect">
              <a:avLst/>
            </a:prstGeom>
            <a:solidFill>
              <a:schemeClr val="accent4">
                <a:lumMod val="60000"/>
                <a:lumOff val="4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180000" tIns="144000" rIns="144000" bIns="144000" rtlCol="0" anchor="t" anchorCtr="0"/>
            <a:lstStyle/>
            <a:p>
              <a:pPr>
                <a:spcAft>
                  <a:spcPts val="600"/>
                </a:spcAft>
              </a:pPr>
              <a:endParaRPr lang="en-GB" sz="1100" dirty="0">
                <a:solidFill>
                  <a:schemeClr val="tx1">
                    <a:lumMod val="75000"/>
                  </a:schemeClr>
                </a:solidFill>
              </a:endParaRPr>
            </a:p>
          </p:txBody>
        </p:sp>
      </p:grpSp>
      <p:pic>
        <p:nvPicPr>
          <p:cNvPr id="4" name="Content Placeholder 4">
            <a:extLst>
              <a:ext uri="{FF2B5EF4-FFF2-40B4-BE49-F238E27FC236}">
                <a16:creationId xmlns:a16="http://schemas.microsoft.com/office/drawing/2014/main" id="{3699ABAA-B048-9AC4-F612-8FE23969E0CE}"/>
              </a:ext>
            </a:extLst>
          </p:cNvPr>
          <p:cNvPicPr>
            <a:picLocks noGrp="1" noChangeAspect="1"/>
          </p:cNvPicPr>
          <p:nvPr>
            <p:ph idx="4294967295"/>
          </p:nvPr>
        </p:nvPicPr>
        <p:blipFill>
          <a:blip r:embed="rId3"/>
          <a:srcRect l="3057" r="6359"/>
          <a:stretch/>
        </p:blipFill>
        <p:spPr>
          <a:xfrm>
            <a:off x="7532688" y="1172661"/>
            <a:ext cx="4659312" cy="3429000"/>
          </a:xfrm>
          <a:prstGeom prst="rect">
            <a:avLst/>
          </a:prstGeom>
        </p:spPr>
      </p:pic>
      <p:sp>
        <p:nvSpPr>
          <p:cNvPr id="17" name="Rectangle 16"/>
          <p:cNvSpPr/>
          <p:nvPr/>
        </p:nvSpPr>
        <p:spPr>
          <a:xfrm>
            <a:off x="-1" y="-63"/>
            <a:ext cx="802570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2" name="Title 1">
            <a:extLst>
              <a:ext uri="{FF2B5EF4-FFF2-40B4-BE49-F238E27FC236}">
                <a16:creationId xmlns:a16="http://schemas.microsoft.com/office/drawing/2014/main" id="{8CA29388-5ADF-BECD-85B1-4C0C13C81F0F}"/>
              </a:ext>
            </a:extLst>
          </p:cNvPr>
          <p:cNvSpPr>
            <a:spLocks noGrp="1"/>
          </p:cNvSpPr>
          <p:nvPr>
            <p:ph type="title"/>
          </p:nvPr>
        </p:nvSpPr>
        <p:spPr/>
        <p:txBody>
          <a:bodyPr/>
          <a:lstStyle/>
          <a:p>
            <a:r>
              <a:rPr lang="en-GB" sz="3200" dirty="0">
                <a:solidFill>
                  <a:schemeClr val="bg1"/>
                </a:solidFill>
              </a:rPr>
              <a:t>Context – The UK growth agenda</a:t>
            </a:r>
            <a:endParaRPr lang="en-US" sz="3200" dirty="0">
              <a:solidFill>
                <a:schemeClr val="bg1"/>
              </a:solidFill>
            </a:endParaRPr>
          </a:p>
        </p:txBody>
      </p:sp>
      <p:sp>
        <p:nvSpPr>
          <p:cNvPr id="3" name="Slide Number Placeholder 2">
            <a:extLst>
              <a:ext uri="{FF2B5EF4-FFF2-40B4-BE49-F238E27FC236}">
                <a16:creationId xmlns:a16="http://schemas.microsoft.com/office/drawing/2014/main" id="{89851CFD-70EC-45AC-711C-26BD9A2E2EB1}"/>
              </a:ext>
            </a:extLst>
          </p:cNvPr>
          <p:cNvSpPr>
            <a:spLocks noGrp="1"/>
          </p:cNvSpPr>
          <p:nvPr>
            <p:ph type="sldNum" sz="quarter" idx="12"/>
          </p:nvPr>
        </p:nvSpPr>
        <p:spPr/>
        <p:txBody>
          <a:bodyPr/>
          <a:lstStyle/>
          <a:p>
            <a:fld id="{9471E7CE-8A78-4478-9E54-F34347EBC41E}" type="slidenum">
              <a:rPr lang="en-US" smtClean="0"/>
              <a:t>5</a:t>
            </a:fld>
            <a:endParaRPr lang="en-US" dirty="0"/>
          </a:p>
        </p:txBody>
      </p:sp>
      <p:cxnSp>
        <p:nvCxnSpPr>
          <p:cNvPr id="15" name="Straight Connector 14"/>
          <p:cNvCxnSpPr/>
          <p:nvPr/>
        </p:nvCxnSpPr>
        <p:spPr>
          <a:xfrm>
            <a:off x="8025709" y="-63"/>
            <a:ext cx="0" cy="6858000"/>
          </a:xfrm>
          <a:prstGeom prst="line">
            <a:avLst/>
          </a:prstGeom>
          <a:ln w="76200">
            <a:solidFill>
              <a:srgbClr val="FF5519"/>
            </a:solidFill>
          </a:ln>
        </p:spPr>
        <p:style>
          <a:lnRef idx="1">
            <a:schemeClr val="accent1"/>
          </a:lnRef>
          <a:fillRef idx="0">
            <a:schemeClr val="accent1"/>
          </a:fillRef>
          <a:effectRef idx="0">
            <a:schemeClr val="accent1"/>
          </a:effectRef>
          <a:fontRef idx="minor">
            <a:schemeClr val="tx1"/>
          </a:fontRef>
        </p:style>
      </p:cxnSp>
      <p:pic>
        <p:nvPicPr>
          <p:cNvPr id="18" name="Picture 17" descr="BCLP Icon&#10;Image Name: 01_General__Quote mark close">
            <a:extLst>
              <a:ext uri="{FF2B5EF4-FFF2-40B4-BE49-F238E27FC236}">
                <a16:creationId xmlns:a16="http://schemas.microsoft.com/office/drawing/2014/main" id="{336A7440-953B-EDD9-3484-976412E46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300" y="1803403"/>
            <a:ext cx="259200" cy="259200"/>
          </a:xfrm>
          <a:prstGeom prst="rect">
            <a:avLst/>
          </a:prstGeom>
        </p:spPr>
      </p:pic>
      <p:pic>
        <p:nvPicPr>
          <p:cNvPr id="20" name="Picture 19" descr="BCLP Icon&#10;Image Name: 01_General__Quote mark open">
            <a:extLst>
              <a:ext uri="{FF2B5EF4-FFF2-40B4-BE49-F238E27FC236}">
                <a16:creationId xmlns:a16="http://schemas.microsoft.com/office/drawing/2014/main" id="{B1D9E9DC-C511-6212-7E6A-7D7A59679B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11" y="1404105"/>
            <a:ext cx="258795" cy="258795"/>
          </a:xfrm>
          <a:prstGeom prst="rect">
            <a:avLst/>
          </a:prstGeom>
        </p:spPr>
      </p:pic>
      <p:sp>
        <p:nvSpPr>
          <p:cNvPr id="21" name="TextBox 20">
            <a:extLst>
              <a:ext uri="{FF2B5EF4-FFF2-40B4-BE49-F238E27FC236}">
                <a16:creationId xmlns:a16="http://schemas.microsoft.com/office/drawing/2014/main" id="{D6F4061E-4546-BAB6-78E9-929AA34EEE1A}"/>
              </a:ext>
            </a:extLst>
          </p:cNvPr>
          <p:cNvSpPr txBox="1"/>
          <p:nvPr/>
        </p:nvSpPr>
        <p:spPr>
          <a:xfrm>
            <a:off x="1339251" y="2527225"/>
            <a:ext cx="5965371" cy="1892826"/>
          </a:xfrm>
          <a:prstGeom prst="rect">
            <a:avLst/>
          </a:prstGeom>
          <a:noFill/>
        </p:spPr>
        <p:txBody>
          <a:bodyPr wrap="square" lIns="0" tIns="0" rIns="0" bIns="0" rtlCol="0">
            <a:spAutoFit/>
          </a:bodyPr>
          <a:lstStyle/>
          <a:p>
            <a:pPr algn="l">
              <a:spcAft>
                <a:spcPts val="600"/>
              </a:spcAft>
            </a:pPr>
            <a:r>
              <a:rPr lang="en-GB" dirty="0">
                <a:solidFill>
                  <a:schemeClr val="bg1"/>
                </a:solidFill>
              </a:rPr>
              <a:t>At Mansion House last year, I said we must regulate for growth and not just for risk…</a:t>
            </a:r>
          </a:p>
          <a:p>
            <a:pPr algn="l">
              <a:spcAft>
                <a:spcPts val="600"/>
              </a:spcAft>
            </a:pPr>
            <a:r>
              <a:rPr lang="en-GB" dirty="0">
                <a:solidFill>
                  <a:schemeClr val="bg1"/>
                </a:solidFill>
              </a:rPr>
              <a:t>…and we are delivering on that commitment…</a:t>
            </a:r>
          </a:p>
          <a:p>
            <a:pPr algn="l">
              <a:spcAft>
                <a:spcPts val="600"/>
              </a:spcAft>
            </a:pPr>
            <a:r>
              <a:rPr lang="en-GB" dirty="0">
                <a:solidFill>
                  <a:schemeClr val="bg1"/>
                </a:solidFill>
              </a:rPr>
              <a:t>…while continuing to protect financial stability…</a:t>
            </a:r>
          </a:p>
          <a:p>
            <a:pPr algn="l"/>
            <a:r>
              <a:rPr lang="en-GB" dirty="0">
                <a:solidFill>
                  <a:schemeClr val="bg1"/>
                </a:solidFill>
              </a:rPr>
              <a:t>…so that the benefits of a thriving and growing financial services sector can be realised for people all over Britain.</a:t>
            </a:r>
          </a:p>
        </p:txBody>
      </p:sp>
      <p:pic>
        <p:nvPicPr>
          <p:cNvPr id="22" name="Picture 21" descr="BCLP Icon&#10;Image Name: 01_General__Quote mark open">
            <a:extLst>
              <a:ext uri="{FF2B5EF4-FFF2-40B4-BE49-F238E27FC236}">
                <a16:creationId xmlns:a16="http://schemas.microsoft.com/office/drawing/2014/main" id="{BC33FB2B-C76A-FCF9-8541-47B171D2BA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11" y="2522878"/>
            <a:ext cx="258795" cy="258795"/>
          </a:xfrm>
          <a:prstGeom prst="rect">
            <a:avLst/>
          </a:prstGeom>
        </p:spPr>
      </p:pic>
      <p:pic>
        <p:nvPicPr>
          <p:cNvPr id="23" name="Picture 22" descr="BCLP Icon&#10;Image Name: 01_General__Quote mark close">
            <a:extLst>
              <a:ext uri="{FF2B5EF4-FFF2-40B4-BE49-F238E27FC236}">
                <a16:creationId xmlns:a16="http://schemas.microsoft.com/office/drawing/2014/main" id="{C81F5D57-EDEF-F81D-CC80-906F73953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989" y="4094945"/>
            <a:ext cx="259200" cy="259200"/>
          </a:xfrm>
          <a:prstGeom prst="rect">
            <a:avLst/>
          </a:prstGeom>
        </p:spPr>
      </p:pic>
      <p:sp>
        <p:nvSpPr>
          <p:cNvPr id="24" name="TextBox 23">
            <a:extLst>
              <a:ext uri="{FF2B5EF4-FFF2-40B4-BE49-F238E27FC236}">
                <a16:creationId xmlns:a16="http://schemas.microsoft.com/office/drawing/2014/main" id="{F7A95B0C-4793-31AC-8E89-12885CECF22D}"/>
              </a:ext>
            </a:extLst>
          </p:cNvPr>
          <p:cNvSpPr txBox="1"/>
          <p:nvPr/>
        </p:nvSpPr>
        <p:spPr>
          <a:xfrm>
            <a:off x="1339251" y="4786542"/>
            <a:ext cx="5965371" cy="1615827"/>
          </a:xfrm>
          <a:prstGeom prst="rect">
            <a:avLst/>
          </a:prstGeom>
          <a:noFill/>
        </p:spPr>
        <p:txBody>
          <a:bodyPr wrap="square" lIns="0" tIns="0" rIns="0" bIns="0" rtlCol="0">
            <a:spAutoFit/>
          </a:bodyPr>
          <a:lstStyle/>
          <a:p>
            <a:pPr algn="l">
              <a:spcAft>
                <a:spcPts val="600"/>
              </a:spcAft>
            </a:pPr>
            <a:r>
              <a:rPr lang="en-GB" dirty="0">
                <a:solidFill>
                  <a:schemeClr val="bg1"/>
                </a:solidFill>
              </a:rPr>
              <a:t>And I am streamlining the Senior Managers and Certification Regime…</a:t>
            </a:r>
          </a:p>
          <a:p>
            <a:pPr algn="l">
              <a:spcAft>
                <a:spcPts val="600"/>
              </a:spcAft>
            </a:pPr>
            <a:r>
              <a:rPr lang="en-GB" dirty="0">
                <a:solidFill>
                  <a:schemeClr val="bg1"/>
                </a:solidFill>
              </a:rPr>
              <a:t>…reducing the burdens it imposes on firms by 50%...</a:t>
            </a:r>
          </a:p>
          <a:p>
            <a:pPr algn="l">
              <a:spcAft>
                <a:spcPts val="600"/>
              </a:spcAft>
            </a:pPr>
            <a:r>
              <a:rPr lang="en-GB" dirty="0">
                <a:solidFill>
                  <a:schemeClr val="bg1"/>
                </a:solidFill>
              </a:rPr>
              <a:t>…and slashing approval timelines…</a:t>
            </a:r>
          </a:p>
          <a:p>
            <a:pPr algn="l"/>
            <a:r>
              <a:rPr lang="en-GB" dirty="0">
                <a:solidFill>
                  <a:schemeClr val="bg1"/>
                </a:solidFill>
              </a:rPr>
              <a:t>…so you can bring in talent to your business more quickly.</a:t>
            </a:r>
          </a:p>
        </p:txBody>
      </p:sp>
      <p:pic>
        <p:nvPicPr>
          <p:cNvPr id="25" name="Picture 24" descr="BCLP Icon&#10;Image Name: 01_General__Quote mark open">
            <a:extLst>
              <a:ext uri="{FF2B5EF4-FFF2-40B4-BE49-F238E27FC236}">
                <a16:creationId xmlns:a16="http://schemas.microsoft.com/office/drawing/2014/main" id="{E6D36D51-0ED5-15B4-B3F2-F91CF1DC2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211" y="4773536"/>
            <a:ext cx="258795" cy="258795"/>
          </a:xfrm>
          <a:prstGeom prst="rect">
            <a:avLst/>
          </a:prstGeom>
        </p:spPr>
      </p:pic>
      <p:pic>
        <p:nvPicPr>
          <p:cNvPr id="26" name="Picture 25" descr="BCLP Icon&#10;Image Name: 01_General__Quote mark close">
            <a:extLst>
              <a:ext uri="{FF2B5EF4-FFF2-40B4-BE49-F238E27FC236}">
                <a16:creationId xmlns:a16="http://schemas.microsoft.com/office/drawing/2014/main" id="{81A716E4-1A29-BF53-1648-27693B98C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589" y="6104303"/>
            <a:ext cx="259200" cy="259200"/>
          </a:xfrm>
          <a:prstGeom prst="rect">
            <a:avLst/>
          </a:prstGeom>
        </p:spPr>
      </p:pic>
      <p:sp>
        <p:nvSpPr>
          <p:cNvPr id="27" name="TextBox 26">
            <a:extLst>
              <a:ext uri="{FF2B5EF4-FFF2-40B4-BE49-F238E27FC236}">
                <a16:creationId xmlns:a16="http://schemas.microsoft.com/office/drawing/2014/main" id="{E914A0A1-D2DD-3DAA-2763-44888CD11C56}"/>
              </a:ext>
            </a:extLst>
          </p:cNvPr>
          <p:cNvSpPr txBox="1"/>
          <p:nvPr/>
        </p:nvSpPr>
        <p:spPr>
          <a:xfrm>
            <a:off x="1339251" y="1469467"/>
            <a:ext cx="5965371" cy="553998"/>
          </a:xfrm>
          <a:prstGeom prst="rect">
            <a:avLst/>
          </a:prstGeom>
          <a:noFill/>
        </p:spPr>
        <p:txBody>
          <a:bodyPr wrap="square" lIns="0" tIns="0" rIns="0" bIns="0" rtlCol="0">
            <a:spAutoFit/>
          </a:bodyPr>
          <a:lstStyle/>
          <a:p>
            <a:pPr algn="l">
              <a:spcAft>
                <a:spcPts val="600"/>
              </a:spcAft>
            </a:pPr>
            <a:r>
              <a:rPr lang="en-GB" dirty="0">
                <a:solidFill>
                  <a:schemeClr val="bg1"/>
                </a:solidFill>
              </a:rPr>
              <a:t>Today, I have placed financial services at the heart of this government’s growth mission…</a:t>
            </a:r>
          </a:p>
        </p:txBody>
      </p:sp>
      <p:sp>
        <p:nvSpPr>
          <p:cNvPr id="28" name="TextBox 27">
            <a:extLst>
              <a:ext uri="{FF2B5EF4-FFF2-40B4-BE49-F238E27FC236}">
                <a16:creationId xmlns:a16="http://schemas.microsoft.com/office/drawing/2014/main" id="{B4383204-7D06-0FA0-E17A-2581AAA1AC39}"/>
              </a:ext>
            </a:extLst>
          </p:cNvPr>
          <p:cNvSpPr txBox="1"/>
          <p:nvPr/>
        </p:nvSpPr>
        <p:spPr>
          <a:xfrm>
            <a:off x="8508378" y="4848908"/>
            <a:ext cx="3199726" cy="1384995"/>
          </a:xfrm>
          <a:prstGeom prst="rect">
            <a:avLst/>
          </a:prstGeom>
          <a:noFill/>
        </p:spPr>
        <p:txBody>
          <a:bodyPr wrap="square" lIns="0" tIns="0" rIns="0" bIns="0" rtlCol="0">
            <a:spAutoFit/>
          </a:bodyPr>
          <a:lstStyle/>
          <a:p>
            <a:pPr algn="l">
              <a:spcAft>
                <a:spcPts val="600"/>
              </a:spcAft>
            </a:pPr>
            <a:r>
              <a:rPr lang="en-GB" dirty="0">
                <a:solidFill>
                  <a:srgbClr val="FF5519"/>
                </a:solidFill>
              </a:rPr>
              <a:t>Chancellor of the Exchequer </a:t>
            </a:r>
            <a:br>
              <a:rPr lang="en-GB" dirty="0">
                <a:solidFill>
                  <a:srgbClr val="FF5519"/>
                </a:solidFill>
              </a:rPr>
            </a:br>
            <a:r>
              <a:rPr lang="en-GB" dirty="0">
                <a:solidFill>
                  <a:srgbClr val="FF5519"/>
                </a:solidFill>
              </a:rPr>
              <a:t>Rachel Reeves delivered her second Mansion House speech on the evening of </a:t>
            </a:r>
            <a:br>
              <a:rPr lang="en-GB" dirty="0">
                <a:solidFill>
                  <a:srgbClr val="FF5519"/>
                </a:solidFill>
              </a:rPr>
            </a:br>
            <a:r>
              <a:rPr lang="en-GB" dirty="0">
                <a:solidFill>
                  <a:srgbClr val="FF5519"/>
                </a:solidFill>
              </a:rPr>
              <a:t>Tuesday 15 July 2025</a:t>
            </a:r>
          </a:p>
        </p:txBody>
      </p:sp>
    </p:spTree>
    <p:extLst>
      <p:ext uri="{BB962C8B-B14F-4D97-AF65-F5344CB8AC3E}">
        <p14:creationId xmlns:p14="http://schemas.microsoft.com/office/powerpoint/2010/main" val="57836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82" y="1306285"/>
            <a:ext cx="6830056" cy="51356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2E0E363C-49C3-DD3A-7F5B-91C383908046}"/>
              </a:ext>
            </a:extLst>
          </p:cNvPr>
          <p:cNvSpPr>
            <a:spLocks noGrp="1"/>
          </p:cNvSpPr>
          <p:nvPr>
            <p:ph type="title"/>
          </p:nvPr>
        </p:nvSpPr>
        <p:spPr/>
        <p:txBody>
          <a:bodyPr/>
          <a:lstStyle/>
          <a:p>
            <a:r>
              <a:rPr lang="en-GB" sz="3200" dirty="0"/>
              <a:t>In HM Treasury’s own words</a:t>
            </a:r>
          </a:p>
        </p:txBody>
      </p:sp>
      <p:sp>
        <p:nvSpPr>
          <p:cNvPr id="2" name="Slide Number Placeholder 2">
            <a:extLst>
              <a:ext uri="{FF2B5EF4-FFF2-40B4-BE49-F238E27FC236}">
                <a16:creationId xmlns:a16="http://schemas.microsoft.com/office/drawing/2014/main" id="{2399DF16-6D5A-FAAD-C34D-36C09035EE80}"/>
              </a:ext>
            </a:extLst>
          </p:cNvPr>
          <p:cNvSpPr>
            <a:spLocks noGrp="1"/>
          </p:cNvSpPr>
          <p:nvPr>
            <p:ph type="sldNum" sz="quarter" idx="12"/>
          </p:nvPr>
        </p:nvSpPr>
        <p:spPr>
          <a:xfrm>
            <a:off x="11220199" y="6512718"/>
            <a:ext cx="540000" cy="345282"/>
          </a:xfrm>
        </p:spPr>
        <p:txBody>
          <a:bodyPr/>
          <a:lstStyle/>
          <a:p>
            <a:fld id="{9471E7CE-8A78-4478-9E54-F34347EBC41E}" type="slidenum">
              <a:rPr lang="en-US" smtClean="0"/>
              <a:t>6</a:t>
            </a:fld>
            <a:endParaRPr lang="en-US" dirty="0"/>
          </a:p>
        </p:txBody>
      </p:sp>
      <p:pic>
        <p:nvPicPr>
          <p:cNvPr id="13" name="Picture 12">
            <a:extLst>
              <a:ext uri="{FF2B5EF4-FFF2-40B4-BE49-F238E27FC236}">
                <a16:creationId xmlns:a16="http://schemas.microsoft.com/office/drawing/2014/main" id="{39D1E48C-C296-EDE3-D916-711DD7112118}"/>
              </a:ext>
            </a:extLst>
          </p:cNvPr>
          <p:cNvPicPr>
            <a:picLocks noChangeAspect="1"/>
          </p:cNvPicPr>
          <p:nvPr/>
        </p:nvPicPr>
        <p:blipFill>
          <a:blip r:embed="rId3"/>
          <a:stretch>
            <a:fillRect/>
          </a:stretch>
        </p:blipFill>
        <p:spPr>
          <a:xfrm>
            <a:off x="691687" y="2082444"/>
            <a:ext cx="5830335" cy="3583330"/>
          </a:xfrm>
          <a:prstGeom prst="rect">
            <a:avLst/>
          </a:prstGeom>
        </p:spPr>
      </p:pic>
      <p:sp>
        <p:nvSpPr>
          <p:cNvPr id="14" name="Rectangle 13"/>
          <p:cNvSpPr/>
          <p:nvPr/>
        </p:nvSpPr>
        <p:spPr>
          <a:xfrm>
            <a:off x="7488916" y="1943100"/>
            <a:ext cx="4703085" cy="3846515"/>
          </a:xfrm>
          <a:prstGeom prst="rect">
            <a:avLst/>
          </a:prstGeom>
          <a:solidFill>
            <a:schemeClr val="accent1"/>
          </a:solidFill>
        </p:spPr>
        <p:txBody>
          <a:bodyPr wrap="square" lIns="324000" tIns="396000" rIns="108000" bIns="144000" anchor="t" anchorCtr="0">
            <a:noAutofit/>
          </a:bodyPr>
          <a:lstStyle/>
          <a:p>
            <a:pPr algn="l"/>
            <a:endParaRPr lang="en-GB" dirty="0">
              <a:solidFill>
                <a:schemeClr val="bg1"/>
              </a:solidFill>
            </a:endParaRPr>
          </a:p>
        </p:txBody>
      </p:sp>
      <p:sp>
        <p:nvSpPr>
          <p:cNvPr id="15" name="Trapezoid 14"/>
          <p:cNvSpPr/>
          <p:nvPr/>
        </p:nvSpPr>
        <p:spPr>
          <a:xfrm rot="16200000" flipV="1">
            <a:off x="4592244" y="3544989"/>
            <a:ext cx="5157602" cy="654067"/>
          </a:xfrm>
          <a:prstGeom prst="trapezoid">
            <a:avLst>
              <a:gd name="adj" fmla="val 10047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7AED722-DC53-C0AE-8311-46869112EBE8}"/>
              </a:ext>
            </a:extLst>
          </p:cNvPr>
          <p:cNvPicPr>
            <a:picLocks noChangeAspect="1"/>
          </p:cNvPicPr>
          <p:nvPr/>
        </p:nvPicPr>
        <p:blipFill>
          <a:blip r:embed="rId4"/>
          <a:stretch>
            <a:fillRect/>
          </a:stretch>
        </p:blipFill>
        <p:spPr>
          <a:xfrm>
            <a:off x="7636550" y="2887318"/>
            <a:ext cx="4308008" cy="1973583"/>
          </a:xfrm>
          <a:prstGeom prst="rect">
            <a:avLst/>
          </a:prstGeom>
        </p:spPr>
      </p:pic>
      <p:pic>
        <p:nvPicPr>
          <p:cNvPr id="9" name="Picture 8">
            <a:extLst>
              <a:ext uri="{FF2B5EF4-FFF2-40B4-BE49-F238E27FC236}">
                <a16:creationId xmlns:a16="http://schemas.microsoft.com/office/drawing/2014/main" id="{AEF479DA-740E-1BAB-DB8F-C5986E152996}"/>
              </a:ext>
            </a:extLst>
          </p:cNvPr>
          <p:cNvPicPr>
            <a:picLocks noChangeAspect="1"/>
          </p:cNvPicPr>
          <p:nvPr/>
        </p:nvPicPr>
        <p:blipFill>
          <a:blip r:embed="rId5"/>
          <a:stretch>
            <a:fillRect/>
          </a:stretch>
        </p:blipFill>
        <p:spPr>
          <a:xfrm>
            <a:off x="751361" y="2618454"/>
            <a:ext cx="5710985" cy="3047320"/>
          </a:xfrm>
          <a:prstGeom prst="rect">
            <a:avLst/>
          </a:prstGeom>
        </p:spPr>
      </p:pic>
    </p:spTree>
    <p:extLst>
      <p:ext uri="{BB962C8B-B14F-4D97-AF65-F5344CB8AC3E}">
        <p14:creationId xmlns:p14="http://schemas.microsoft.com/office/powerpoint/2010/main" val="95601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93EC-D428-78B8-5C81-DE9A72E711D5}"/>
              </a:ext>
            </a:extLst>
          </p:cNvPr>
          <p:cNvSpPr>
            <a:spLocks noGrp="1"/>
          </p:cNvSpPr>
          <p:nvPr>
            <p:ph type="title"/>
          </p:nvPr>
        </p:nvSpPr>
        <p:spPr>
          <a:xfrm>
            <a:off x="647700" y="542925"/>
            <a:ext cx="10364289" cy="900000"/>
          </a:xfrm>
        </p:spPr>
        <p:txBody>
          <a:bodyPr/>
          <a:lstStyle/>
          <a:p>
            <a:r>
              <a:rPr lang="en-GB" sz="3200" dirty="0"/>
              <a:t>Overview of the three consultations published on 15 July – how do they fit together?</a:t>
            </a:r>
          </a:p>
        </p:txBody>
      </p:sp>
      <p:sp>
        <p:nvSpPr>
          <p:cNvPr id="4" name="Slide Number Placeholder 3">
            <a:extLst>
              <a:ext uri="{FF2B5EF4-FFF2-40B4-BE49-F238E27FC236}">
                <a16:creationId xmlns:a16="http://schemas.microsoft.com/office/drawing/2014/main" id="{4F1986C6-D286-74B7-B97E-20D9497BD3CD}"/>
              </a:ext>
            </a:extLst>
          </p:cNvPr>
          <p:cNvSpPr>
            <a:spLocks noGrp="1"/>
          </p:cNvSpPr>
          <p:nvPr>
            <p:ph type="sldNum" sz="quarter" idx="12"/>
          </p:nvPr>
        </p:nvSpPr>
        <p:spPr/>
        <p:txBody>
          <a:bodyPr/>
          <a:lstStyle/>
          <a:p>
            <a:fld id="{9471E7CE-8A78-4478-9E54-F34347EBC41E}" type="slidenum">
              <a:rPr lang="en-US" smtClean="0"/>
              <a:t>7</a:t>
            </a:fld>
            <a:endParaRPr lang="en-US" dirty="0"/>
          </a:p>
        </p:txBody>
      </p:sp>
      <p:grpSp>
        <p:nvGrpSpPr>
          <p:cNvPr id="17" name="Group 16">
            <a:extLst>
              <a:ext uri="{FF2B5EF4-FFF2-40B4-BE49-F238E27FC236}">
                <a16:creationId xmlns:a16="http://schemas.microsoft.com/office/drawing/2014/main" id="{DB6DC1D4-2726-12ED-A7AB-B82FE76A5283}"/>
              </a:ext>
            </a:extLst>
          </p:cNvPr>
          <p:cNvGrpSpPr/>
          <p:nvPr/>
        </p:nvGrpSpPr>
        <p:grpSpPr>
          <a:xfrm>
            <a:off x="3554563" y="2058219"/>
            <a:ext cx="8205636" cy="4303187"/>
            <a:chOff x="4939498" y="2589670"/>
            <a:chExt cx="5364000" cy="2808693"/>
          </a:xfrm>
        </p:grpSpPr>
        <p:sp>
          <p:nvSpPr>
            <p:cNvPr id="6" name="Rectangle 5">
              <a:extLst>
                <a:ext uri="{FF2B5EF4-FFF2-40B4-BE49-F238E27FC236}">
                  <a16:creationId xmlns:a16="http://schemas.microsoft.com/office/drawing/2014/main" id="{7A89DD6E-317D-C728-38BD-38216B73B768}"/>
                </a:ext>
              </a:extLst>
            </p:cNvPr>
            <p:cNvSpPr/>
            <p:nvPr/>
          </p:nvSpPr>
          <p:spPr>
            <a:xfrm>
              <a:off x="4939498" y="3291177"/>
              <a:ext cx="5364000" cy="70422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44000" rIns="108000" bIns="144000" rtlCol="0" anchor="ctr" anchorCtr="0"/>
            <a:lstStyle/>
            <a:p>
              <a:pPr marL="0" marR="0" lvl="0" indent="0" defTabSz="914400" rtl="0" eaLnBrk="1" fontAlgn="auto" latinLnBrk="0" hangingPunct="1">
                <a:spcBef>
                  <a:spcPts val="0"/>
                </a:spcBef>
                <a:spcAft>
                  <a:spcPts val="0"/>
                </a:spcAft>
                <a:buClrTx/>
                <a:buSzTx/>
                <a:buFontTx/>
                <a:buNone/>
                <a:tabLst/>
                <a:defRPr/>
              </a:pPr>
              <a:r>
                <a:rPr kumimoji="0" lang="en-GB" sz="2000" u="none" strike="noStrike" kern="1200" cap="none" spc="0" normalizeH="0" baseline="0" noProof="0" dirty="0">
                  <a:ln>
                    <a:noFill/>
                  </a:ln>
                  <a:solidFill>
                    <a:srgbClr val="000000"/>
                  </a:solidFill>
                  <a:effectLst/>
                  <a:uLnTx/>
                  <a:uFillTx/>
                  <a:latin typeface="Tahoma"/>
                  <a:ea typeface="+mn-ea"/>
                  <a:cs typeface="+mn-cs"/>
                </a:rPr>
                <a:t>PRA and FCA are consulting on interim rule changes, pending legislative change – “Phase 1”</a:t>
              </a:r>
            </a:p>
          </p:txBody>
        </p:sp>
        <p:sp>
          <p:nvSpPr>
            <p:cNvPr id="8" name="Rectangle 7">
              <a:extLst>
                <a:ext uri="{FF2B5EF4-FFF2-40B4-BE49-F238E27FC236}">
                  <a16:creationId xmlns:a16="http://schemas.microsoft.com/office/drawing/2014/main" id="{BBB174A3-FB4A-F582-ED8C-D8BFDBE1E273}"/>
                </a:ext>
              </a:extLst>
            </p:cNvPr>
            <p:cNvSpPr/>
            <p:nvPr/>
          </p:nvSpPr>
          <p:spPr>
            <a:xfrm>
              <a:off x="4939498" y="3989475"/>
              <a:ext cx="5364000" cy="7042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44000" rIns="108000" bIns="144000" rtlCol="0" anchor="ctr" anchorCtr="0"/>
            <a:lstStyle/>
            <a:p>
              <a:pPr marL="0" marR="0" lvl="1" indent="-171450" algn="l" defTabSz="914400" rtl="0" eaLnBrk="1" fontAlgn="auto" latinLnBrk="0" hangingPunct="1">
                <a:spcBef>
                  <a:spcPts val="0"/>
                </a:spcBef>
                <a:spcAft>
                  <a:spcPts val="0"/>
                </a:spcAft>
                <a:buClrTx/>
                <a:buSzTx/>
                <a:buFontTx/>
                <a:buNone/>
                <a:tabLst/>
                <a:defRPr/>
              </a:pPr>
              <a:r>
                <a:rPr kumimoji="0" lang="en-GB" sz="2000" u="none" strike="noStrike" kern="1200" cap="none" spc="0" normalizeH="0" baseline="0" noProof="0" dirty="0">
                  <a:ln>
                    <a:noFill/>
                  </a:ln>
                  <a:solidFill>
                    <a:srgbClr val="000000"/>
                  </a:solidFill>
                  <a:effectLst/>
                  <a:uLnTx/>
                  <a:uFillTx/>
                  <a:latin typeface="Tahoma"/>
                  <a:ea typeface="+mn-ea"/>
                  <a:cs typeface="+mn-cs"/>
                </a:rPr>
                <a:t>PRA and FCA are also  consulting, in anticipation of legislative changes, on further rule changes – “Phase 2”</a:t>
              </a:r>
            </a:p>
          </p:txBody>
        </p:sp>
        <p:sp>
          <p:nvSpPr>
            <p:cNvPr id="12" name="Rectangle 11">
              <a:extLst>
                <a:ext uri="{FF2B5EF4-FFF2-40B4-BE49-F238E27FC236}">
                  <a16:creationId xmlns:a16="http://schemas.microsoft.com/office/drawing/2014/main" id="{8571B905-4270-C4E8-021D-31437ADA4472}"/>
                </a:ext>
              </a:extLst>
            </p:cNvPr>
            <p:cNvSpPr/>
            <p:nvPr/>
          </p:nvSpPr>
          <p:spPr>
            <a:xfrm>
              <a:off x="4939498" y="4694136"/>
              <a:ext cx="5364000" cy="7042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44000" rIns="108000" bIns="144000" rtlCol="0" anchor="ctr" anchorCtr="0"/>
            <a:lstStyle/>
            <a:p>
              <a:pPr marL="0" marR="0" lvl="1" indent="-171450" algn="l" defTabSz="914400" rtl="0" eaLnBrk="1" fontAlgn="auto" latinLnBrk="0" hangingPunct="1">
                <a:spcBef>
                  <a:spcPts val="0"/>
                </a:spcBef>
                <a:spcAft>
                  <a:spcPts val="0"/>
                </a:spcAft>
                <a:buClrTx/>
                <a:buSzTx/>
                <a:buFontTx/>
                <a:buNone/>
                <a:tabLst/>
                <a:defRPr/>
              </a:pPr>
              <a:r>
                <a:rPr kumimoji="0" lang="en-GB" sz="2000" u="none" strike="noStrike" kern="1200" cap="none" spc="0" normalizeH="0" baseline="0" noProof="0" dirty="0">
                  <a:ln>
                    <a:noFill/>
                  </a:ln>
                  <a:solidFill>
                    <a:srgbClr val="000000"/>
                  </a:solidFill>
                  <a:effectLst/>
                  <a:uLnTx/>
                  <a:uFillTx/>
                  <a:latin typeface="Tahoma"/>
                  <a:ea typeface="+mn-ea"/>
                  <a:cs typeface="+mn-cs"/>
                </a:rPr>
                <a:t>PRA and FCA are asking for feedback and suggestions now on both Phase 1 and Phase 2 changes</a:t>
              </a:r>
            </a:p>
          </p:txBody>
        </p:sp>
        <p:sp>
          <p:nvSpPr>
            <p:cNvPr id="3" name="Rectangle 2">
              <a:extLst>
                <a:ext uri="{FF2B5EF4-FFF2-40B4-BE49-F238E27FC236}">
                  <a16:creationId xmlns:a16="http://schemas.microsoft.com/office/drawing/2014/main" id="{4709F699-1818-37D1-F16A-C0CB06E27877}"/>
                </a:ext>
              </a:extLst>
            </p:cNvPr>
            <p:cNvSpPr/>
            <p:nvPr/>
          </p:nvSpPr>
          <p:spPr>
            <a:xfrm>
              <a:off x="4939498" y="2589670"/>
              <a:ext cx="5364000" cy="7042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144000" rIns="108000" bIns="144000" rtlCol="0" anchor="ctr" anchorCtr="0"/>
            <a:lstStyle/>
            <a:p>
              <a:pPr marL="0" marR="0" lvl="1" indent="-171450" algn="l" defTabSz="914400" rtl="0" eaLnBrk="1" fontAlgn="auto" latinLnBrk="0" hangingPunct="1">
                <a:spcBef>
                  <a:spcPts val="0"/>
                </a:spcBef>
                <a:spcAft>
                  <a:spcPts val="0"/>
                </a:spcAft>
                <a:buClrTx/>
                <a:buSzTx/>
                <a:buFontTx/>
                <a:buNone/>
                <a:tabLst/>
                <a:defRPr/>
              </a:pPr>
              <a:r>
                <a:rPr kumimoji="0" lang="en-GB" sz="2000" u="none" strike="noStrike" kern="1200" cap="none" spc="0" normalizeH="0" baseline="0" noProof="0" dirty="0">
                  <a:ln>
                    <a:noFill/>
                  </a:ln>
                  <a:solidFill>
                    <a:srgbClr val="000000"/>
                  </a:solidFill>
                  <a:effectLst/>
                  <a:uLnTx/>
                  <a:uFillTx/>
                  <a:latin typeface="Tahoma"/>
                  <a:ea typeface="+mn-ea"/>
                  <a:cs typeface="+mn-cs"/>
                </a:rPr>
                <a:t>HM Treasury – Consulting on proposed legislative changes</a:t>
              </a:r>
            </a:p>
          </p:txBody>
        </p:sp>
      </p:grpSp>
      <p:sp>
        <p:nvSpPr>
          <p:cNvPr id="16" name="Left Brace 15">
            <a:extLst>
              <a:ext uri="{FF2B5EF4-FFF2-40B4-BE49-F238E27FC236}">
                <a16:creationId xmlns:a16="http://schemas.microsoft.com/office/drawing/2014/main" id="{AD70535E-68EB-A2BA-592B-E78FBCFCC406}"/>
              </a:ext>
            </a:extLst>
          </p:cNvPr>
          <p:cNvSpPr/>
          <p:nvPr/>
        </p:nvSpPr>
        <p:spPr>
          <a:xfrm>
            <a:off x="2685134" y="1916975"/>
            <a:ext cx="869429" cy="4569618"/>
          </a:xfrm>
          <a:prstGeom prst="leftBrace">
            <a:avLst>
              <a:gd name="adj1" fmla="val 59649"/>
              <a:gd name="adj2" fmla="val 45320"/>
            </a:avLst>
          </a:pr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 name="Picture 6" descr="BCLP Icon&#10;Image Name: 10_Media &amp; technology__Zoom">
            <a:extLst>
              <a:ext uri="{FF2B5EF4-FFF2-40B4-BE49-F238E27FC236}">
                <a16:creationId xmlns:a16="http://schemas.microsoft.com/office/drawing/2014/main" id="{88254CC2-9972-2C21-AF74-20033D145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34" y="3221644"/>
            <a:ext cx="1551542" cy="1551542"/>
          </a:xfrm>
          <a:prstGeom prst="rect">
            <a:avLst/>
          </a:prstGeom>
        </p:spPr>
      </p:pic>
    </p:spTree>
    <p:extLst>
      <p:ext uri="{BB962C8B-B14F-4D97-AF65-F5344CB8AC3E}">
        <p14:creationId xmlns:p14="http://schemas.microsoft.com/office/powerpoint/2010/main" val="182379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A166-AFB5-ADEE-FC01-5BDEC07E2808}"/>
              </a:ext>
            </a:extLst>
          </p:cNvPr>
          <p:cNvSpPr>
            <a:spLocks noGrp="1"/>
          </p:cNvSpPr>
          <p:nvPr>
            <p:ph type="title"/>
          </p:nvPr>
        </p:nvSpPr>
        <p:spPr/>
        <p:txBody>
          <a:bodyPr/>
          <a:lstStyle/>
          <a:p>
            <a:r>
              <a:rPr lang="en-GB" sz="3200" dirty="0"/>
              <a:t>Key proposals from HM Treasury: </a:t>
            </a:r>
            <a:r>
              <a:rPr lang="en-GB" sz="3200" dirty="0" err="1"/>
              <a:t>SMCR</a:t>
            </a:r>
            <a:r>
              <a:rPr lang="en-GB" sz="3200" dirty="0"/>
              <a:t> legislative change</a:t>
            </a:r>
          </a:p>
        </p:txBody>
      </p:sp>
      <p:sp>
        <p:nvSpPr>
          <p:cNvPr id="4" name="Slide Number Placeholder 3">
            <a:extLst>
              <a:ext uri="{FF2B5EF4-FFF2-40B4-BE49-F238E27FC236}">
                <a16:creationId xmlns:a16="http://schemas.microsoft.com/office/drawing/2014/main" id="{672F084B-C9FD-99AF-B318-06236122F692}"/>
              </a:ext>
            </a:extLst>
          </p:cNvPr>
          <p:cNvSpPr>
            <a:spLocks noGrp="1"/>
          </p:cNvSpPr>
          <p:nvPr>
            <p:ph type="sldNum" sz="quarter" idx="12"/>
          </p:nvPr>
        </p:nvSpPr>
        <p:spPr/>
        <p:txBody>
          <a:bodyPr/>
          <a:lstStyle/>
          <a:p>
            <a:fld id="{9471E7CE-8A78-4478-9E54-F34347EBC41E}" type="slidenum">
              <a:rPr lang="en-US" smtClean="0"/>
              <a:t>8</a:t>
            </a:fld>
            <a:endParaRPr lang="en-US" dirty="0"/>
          </a:p>
        </p:txBody>
      </p:sp>
      <p:grpSp>
        <p:nvGrpSpPr>
          <p:cNvPr id="6" name="Group 5"/>
          <p:cNvGrpSpPr/>
          <p:nvPr/>
        </p:nvGrpSpPr>
        <p:grpSpPr>
          <a:xfrm>
            <a:off x="647699" y="1454652"/>
            <a:ext cx="11112501" cy="5400931"/>
            <a:chOff x="679112" y="1454652"/>
            <a:chExt cx="11268362" cy="4757777"/>
          </a:xfrm>
        </p:grpSpPr>
        <p:grpSp>
          <p:nvGrpSpPr>
            <p:cNvPr id="3" name="Group 2"/>
            <p:cNvGrpSpPr/>
            <p:nvPr/>
          </p:nvGrpSpPr>
          <p:grpSpPr>
            <a:xfrm>
              <a:off x="679112" y="1454652"/>
              <a:ext cx="3685070" cy="4755648"/>
              <a:chOff x="679112" y="1454652"/>
              <a:chExt cx="4402766" cy="4755648"/>
            </a:xfrm>
          </p:grpSpPr>
          <p:sp>
            <p:nvSpPr>
              <p:cNvPr id="12" name="Rectangular Callout 11"/>
              <p:cNvSpPr/>
              <p:nvPr/>
            </p:nvSpPr>
            <p:spPr>
              <a:xfrm>
                <a:off x="679112" y="2679405"/>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4" name="Content Placeholder 2">
                <a:extLst>
                  <a:ext uri="{FF2B5EF4-FFF2-40B4-BE49-F238E27FC236}">
                    <a16:creationId xmlns:a16="http://schemas.microsoft.com/office/drawing/2014/main" id="{B4ABCB32-302C-1391-B5D7-96FDD324A88B}"/>
                  </a:ext>
                </a:extLst>
              </p:cNvPr>
              <p:cNvSpPr txBox="1">
                <a:spLocks/>
              </p:cNvSpPr>
              <p:nvPr/>
            </p:nvSpPr>
            <p:spPr>
              <a:xfrm>
                <a:off x="914800" y="3068235"/>
                <a:ext cx="3931388" cy="1893306"/>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pPr>
                <a:r>
                  <a:rPr lang="en-GB" sz="1600" dirty="0"/>
                  <a:t>Reduce the number of </a:t>
                </a:r>
                <a:r>
                  <a:rPr lang="en-GB" sz="1600" dirty="0" err="1"/>
                  <a:t>SMFs</a:t>
                </a:r>
                <a:r>
                  <a:rPr lang="en-GB" sz="1600" dirty="0"/>
                  <a:t> that require regulator pre-approval</a:t>
                </a:r>
              </a:p>
              <a:p>
                <a:pPr>
                  <a:spcBef>
                    <a:spcPts val="0"/>
                  </a:spcBef>
                </a:pPr>
                <a:r>
                  <a:rPr lang="en-GB" sz="1600" dirty="0"/>
                  <a:t>Have some </a:t>
                </a:r>
                <a:r>
                  <a:rPr lang="en-GB" sz="1600" dirty="0" err="1"/>
                  <a:t>SMF</a:t>
                </a:r>
                <a:r>
                  <a:rPr lang="en-GB" sz="1600" dirty="0"/>
                  <a:t> appointments approved by firms, and only notified to regulators</a:t>
                </a:r>
              </a:p>
              <a:p>
                <a:pPr lvl="1">
                  <a:spcBef>
                    <a:spcPts val="0"/>
                  </a:spcBef>
                </a:pPr>
                <a:r>
                  <a:rPr lang="en-GB" sz="1600" dirty="0"/>
                  <a:t>Allow regulators to decide which </a:t>
                </a:r>
                <a:r>
                  <a:rPr lang="en-GB" sz="1600" dirty="0" err="1"/>
                  <a:t>SMFs</a:t>
                </a:r>
                <a:r>
                  <a:rPr lang="en-GB" sz="1600" dirty="0"/>
                  <a:t> they need to pre-approve</a:t>
                </a:r>
              </a:p>
              <a:p>
                <a:pPr>
                  <a:spcBef>
                    <a:spcPts val="0"/>
                  </a:spcBef>
                </a:pPr>
                <a:r>
                  <a:rPr lang="en-GB" sz="1600" dirty="0"/>
                  <a:t>Consider a system of ‘passporting’ for </a:t>
                </a:r>
                <a:r>
                  <a:rPr lang="en-GB" sz="1600" dirty="0" err="1"/>
                  <a:t>SMFs</a:t>
                </a:r>
                <a:endParaRPr lang="en-GB" sz="1600" dirty="0"/>
              </a:p>
              <a:p>
                <a:pPr>
                  <a:spcBef>
                    <a:spcPts val="0"/>
                  </a:spcBef>
                </a:pPr>
                <a:r>
                  <a:rPr lang="en-GB" sz="1600" dirty="0"/>
                  <a:t>Remove prescriptive legislative requirements relating to Statements of Responsibilities</a:t>
                </a:r>
              </a:p>
            </p:txBody>
          </p:sp>
          <p:sp>
            <p:nvSpPr>
              <p:cNvPr id="15" name="Rectangular Callout 14"/>
              <p:cNvSpPr/>
              <p:nvPr/>
            </p:nvSpPr>
            <p:spPr>
              <a:xfrm>
                <a:off x="679113" y="1454652"/>
                <a:ext cx="4402765" cy="1224754"/>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 name="Content Placeholder 2">
                <a:extLst>
                  <a:ext uri="{FF2B5EF4-FFF2-40B4-BE49-F238E27FC236}">
                    <a16:creationId xmlns:a16="http://schemas.microsoft.com/office/drawing/2014/main" id="{B4ABCB32-302C-1391-B5D7-96FDD324A88B}"/>
                  </a:ext>
                </a:extLst>
              </p:cNvPr>
              <p:cNvSpPr txBox="1">
                <a:spLocks/>
              </p:cNvSpPr>
              <p:nvPr/>
            </p:nvSpPr>
            <p:spPr>
              <a:xfrm>
                <a:off x="914800" y="1717341"/>
                <a:ext cx="3931388" cy="818042"/>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Senior Managers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Regime</a:t>
                </a:r>
              </a:p>
            </p:txBody>
          </p:sp>
        </p:grpSp>
        <p:grpSp>
          <p:nvGrpSpPr>
            <p:cNvPr id="36" name="Group 35"/>
            <p:cNvGrpSpPr/>
            <p:nvPr/>
          </p:nvGrpSpPr>
          <p:grpSpPr>
            <a:xfrm>
              <a:off x="4470758" y="1456781"/>
              <a:ext cx="3685070" cy="4755648"/>
              <a:chOff x="679112" y="1454652"/>
              <a:chExt cx="4402766" cy="4755648"/>
            </a:xfrm>
          </p:grpSpPr>
          <p:sp>
            <p:nvSpPr>
              <p:cNvPr id="37" name="Rectangular Callout 36"/>
              <p:cNvSpPr/>
              <p:nvPr/>
            </p:nvSpPr>
            <p:spPr>
              <a:xfrm>
                <a:off x="679112" y="2679405"/>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8" name="Content Placeholder 2">
                <a:extLst>
                  <a:ext uri="{FF2B5EF4-FFF2-40B4-BE49-F238E27FC236}">
                    <a16:creationId xmlns:a16="http://schemas.microsoft.com/office/drawing/2014/main" id="{B4ABCB32-302C-1391-B5D7-96FDD324A88B}"/>
                  </a:ext>
                </a:extLst>
              </p:cNvPr>
              <p:cNvSpPr txBox="1">
                <a:spLocks/>
              </p:cNvSpPr>
              <p:nvPr/>
            </p:nvSpPr>
            <p:spPr>
              <a:xfrm>
                <a:off x="914799" y="3066106"/>
                <a:ext cx="4058722" cy="1400497"/>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pPr>
                <a:r>
                  <a:rPr lang="en-GB" sz="1600" dirty="0"/>
                  <a:t>To remove the Certification Regime from legislation entirely</a:t>
                </a:r>
              </a:p>
              <a:p>
                <a:pPr lvl="1">
                  <a:spcBef>
                    <a:spcPts val="0"/>
                  </a:spcBef>
                </a:pPr>
                <a:r>
                  <a:rPr lang="en-GB" sz="1600" dirty="0"/>
                  <a:t>But NB this does not mean that the Certification Regime will disappear!</a:t>
                </a:r>
              </a:p>
              <a:p>
                <a:pPr lvl="1">
                  <a:spcBef>
                    <a:spcPts val="0"/>
                  </a:spcBef>
                </a:pPr>
                <a:r>
                  <a:rPr lang="en-GB" sz="1600" dirty="0"/>
                  <a:t>It will become a creature of regulatory rules rather than of legislation</a:t>
                </a:r>
              </a:p>
            </p:txBody>
          </p:sp>
          <p:sp>
            <p:nvSpPr>
              <p:cNvPr id="39" name="Rectangular Callout 38"/>
              <p:cNvSpPr/>
              <p:nvPr/>
            </p:nvSpPr>
            <p:spPr>
              <a:xfrm>
                <a:off x="679113" y="1454652"/>
                <a:ext cx="4402765" cy="1222624"/>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40" name="Content Placeholder 2">
                <a:extLst>
                  <a:ext uri="{FF2B5EF4-FFF2-40B4-BE49-F238E27FC236}">
                    <a16:creationId xmlns:a16="http://schemas.microsoft.com/office/drawing/2014/main" id="{B4ABCB32-302C-1391-B5D7-96FDD324A88B}"/>
                  </a:ext>
                </a:extLst>
              </p:cNvPr>
              <p:cNvSpPr txBox="1">
                <a:spLocks/>
              </p:cNvSpPr>
              <p:nvPr/>
            </p:nvSpPr>
            <p:spPr>
              <a:xfrm>
                <a:off x="914800" y="1717340"/>
                <a:ext cx="3931388" cy="922615"/>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Certification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Regime </a:t>
                </a:r>
              </a:p>
            </p:txBody>
          </p:sp>
        </p:grpSp>
        <p:grpSp>
          <p:nvGrpSpPr>
            <p:cNvPr id="41" name="Group 40"/>
            <p:cNvGrpSpPr/>
            <p:nvPr/>
          </p:nvGrpSpPr>
          <p:grpSpPr>
            <a:xfrm>
              <a:off x="8262404" y="1458910"/>
              <a:ext cx="3685070" cy="4738866"/>
              <a:chOff x="679112" y="1454652"/>
              <a:chExt cx="4402766" cy="4738866"/>
            </a:xfrm>
          </p:grpSpPr>
          <p:sp>
            <p:nvSpPr>
              <p:cNvPr id="42" name="Rectangular Callout 41"/>
              <p:cNvSpPr/>
              <p:nvPr/>
            </p:nvSpPr>
            <p:spPr>
              <a:xfrm>
                <a:off x="679112" y="2662623"/>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3" name="Content Placeholder 2">
                <a:extLst>
                  <a:ext uri="{FF2B5EF4-FFF2-40B4-BE49-F238E27FC236}">
                    <a16:creationId xmlns:a16="http://schemas.microsoft.com/office/drawing/2014/main" id="{B4ABCB32-302C-1391-B5D7-96FDD324A88B}"/>
                  </a:ext>
                </a:extLst>
              </p:cNvPr>
              <p:cNvSpPr txBox="1">
                <a:spLocks/>
              </p:cNvSpPr>
              <p:nvPr/>
            </p:nvSpPr>
            <p:spPr>
              <a:xfrm>
                <a:off x="914800" y="3063977"/>
                <a:ext cx="3931388" cy="1400492"/>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0"/>
                <a:r>
                  <a:rPr lang="en-GB" sz="1600" dirty="0"/>
                  <a:t>To remove the obligation to provide training on the Conduct Rules</a:t>
                </a:r>
              </a:p>
              <a:p>
                <a:pPr lvl="0"/>
                <a:r>
                  <a:rPr lang="en-GB" sz="1600" dirty="0"/>
                  <a:t>Potentially to remove the obligation to notify regulators of breaches of Conduct Rules</a:t>
                </a:r>
              </a:p>
            </p:txBody>
          </p:sp>
          <p:sp>
            <p:nvSpPr>
              <p:cNvPr id="44" name="Rectangular Callout 43"/>
              <p:cNvSpPr/>
              <p:nvPr/>
            </p:nvSpPr>
            <p:spPr>
              <a:xfrm>
                <a:off x="679113" y="1454652"/>
                <a:ext cx="4402765" cy="1220496"/>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45" name="Content Placeholder 2">
                <a:extLst>
                  <a:ext uri="{FF2B5EF4-FFF2-40B4-BE49-F238E27FC236}">
                    <a16:creationId xmlns:a16="http://schemas.microsoft.com/office/drawing/2014/main" id="{B4ABCB32-302C-1391-B5D7-96FDD324A88B}"/>
                  </a:ext>
                </a:extLst>
              </p:cNvPr>
              <p:cNvSpPr txBox="1">
                <a:spLocks/>
              </p:cNvSpPr>
              <p:nvPr/>
            </p:nvSpPr>
            <p:spPr>
              <a:xfrm>
                <a:off x="914799" y="1717340"/>
                <a:ext cx="3028496" cy="922615"/>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Conduct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Rules</a:t>
                </a:r>
              </a:p>
            </p:txBody>
          </p:sp>
        </p:grpSp>
      </p:grpSp>
      <p:pic>
        <p:nvPicPr>
          <p:cNvPr id="11" name="Picture 10" descr="BCLP Icon&#10;Image Name: 07_Education &amp; talent__Language">
            <a:extLst>
              <a:ext uri="{FF2B5EF4-FFF2-40B4-BE49-F238E27FC236}">
                <a16:creationId xmlns:a16="http://schemas.microsoft.com/office/drawing/2014/main" id="{0269E306-9426-635C-CD47-87B44EB88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94" y="1690195"/>
            <a:ext cx="1080000" cy="1080000"/>
          </a:xfrm>
          <a:prstGeom prst="rect">
            <a:avLst/>
          </a:prstGeom>
        </p:spPr>
      </p:pic>
      <p:pic>
        <p:nvPicPr>
          <p:cNvPr id="17" name="Picture 16" descr="BCLP Icon&#10;Image Name: 07_Education &amp; talent__Medal">
            <a:extLst>
              <a:ext uri="{FF2B5EF4-FFF2-40B4-BE49-F238E27FC236}">
                <a16:creationId xmlns:a16="http://schemas.microsoft.com/office/drawing/2014/main" id="{DF302BF4-B383-6AB7-D103-EACDE5C2E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839" y="1690195"/>
            <a:ext cx="1080000" cy="1080000"/>
          </a:xfrm>
          <a:prstGeom prst="rect">
            <a:avLst/>
          </a:prstGeom>
        </p:spPr>
      </p:pic>
      <p:pic>
        <p:nvPicPr>
          <p:cNvPr id="19" name="Picture 18" descr="BCLP Icon&#10;Image Name: 07_Education &amp; talent__Grammar Check">
            <a:extLst>
              <a:ext uri="{FF2B5EF4-FFF2-40B4-BE49-F238E27FC236}">
                <a16:creationId xmlns:a16="http://schemas.microsoft.com/office/drawing/2014/main" id="{C20FA5DE-DA68-4B4C-5061-AB9642621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0762" y="1690195"/>
            <a:ext cx="1080000" cy="1080000"/>
          </a:xfrm>
          <a:prstGeom prst="rect">
            <a:avLst/>
          </a:prstGeom>
        </p:spPr>
      </p:pic>
    </p:spTree>
    <p:extLst>
      <p:ext uri="{BB962C8B-B14F-4D97-AF65-F5344CB8AC3E}">
        <p14:creationId xmlns:p14="http://schemas.microsoft.com/office/powerpoint/2010/main" val="101339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AA102-21EC-B915-6BB8-5C3E227DA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8FA41-88DA-F8FF-0C30-B96B69989105}"/>
              </a:ext>
            </a:extLst>
          </p:cNvPr>
          <p:cNvSpPr>
            <a:spLocks noGrp="1"/>
          </p:cNvSpPr>
          <p:nvPr>
            <p:ph type="title"/>
          </p:nvPr>
        </p:nvSpPr>
        <p:spPr/>
        <p:txBody>
          <a:bodyPr/>
          <a:lstStyle/>
          <a:p>
            <a:r>
              <a:rPr lang="en-GB" sz="3200" dirty="0"/>
              <a:t>Key points from Bank of England / PRA proposals</a:t>
            </a:r>
          </a:p>
        </p:txBody>
      </p:sp>
      <p:sp>
        <p:nvSpPr>
          <p:cNvPr id="4" name="Slide Number Placeholder 3">
            <a:extLst>
              <a:ext uri="{FF2B5EF4-FFF2-40B4-BE49-F238E27FC236}">
                <a16:creationId xmlns:a16="http://schemas.microsoft.com/office/drawing/2014/main" id="{B0796576-7A45-1CD0-CC24-DA84ADBECA38}"/>
              </a:ext>
            </a:extLst>
          </p:cNvPr>
          <p:cNvSpPr>
            <a:spLocks noGrp="1"/>
          </p:cNvSpPr>
          <p:nvPr>
            <p:ph type="sldNum" sz="quarter" idx="12"/>
          </p:nvPr>
        </p:nvSpPr>
        <p:spPr/>
        <p:txBody>
          <a:bodyPr/>
          <a:lstStyle/>
          <a:p>
            <a:fld id="{9471E7CE-8A78-4478-9E54-F34347EBC41E}" type="slidenum">
              <a:rPr lang="en-US" smtClean="0"/>
              <a:t>9</a:t>
            </a:fld>
            <a:endParaRPr lang="en-US" dirty="0"/>
          </a:p>
        </p:txBody>
      </p:sp>
      <p:grpSp>
        <p:nvGrpSpPr>
          <p:cNvPr id="6" name="Group 5">
            <a:extLst>
              <a:ext uri="{FF2B5EF4-FFF2-40B4-BE49-F238E27FC236}">
                <a16:creationId xmlns:a16="http://schemas.microsoft.com/office/drawing/2014/main" id="{95686B06-C64C-82F9-EB1D-B50592BD826E}"/>
              </a:ext>
            </a:extLst>
          </p:cNvPr>
          <p:cNvGrpSpPr/>
          <p:nvPr/>
        </p:nvGrpSpPr>
        <p:grpSpPr>
          <a:xfrm>
            <a:off x="647699" y="1454652"/>
            <a:ext cx="11112501" cy="5400931"/>
            <a:chOff x="679112" y="1454652"/>
            <a:chExt cx="11268362" cy="4757777"/>
          </a:xfrm>
        </p:grpSpPr>
        <p:grpSp>
          <p:nvGrpSpPr>
            <p:cNvPr id="3" name="Group 2">
              <a:extLst>
                <a:ext uri="{FF2B5EF4-FFF2-40B4-BE49-F238E27FC236}">
                  <a16:creationId xmlns:a16="http://schemas.microsoft.com/office/drawing/2014/main" id="{42204B4F-1A4D-03EB-CAB8-446FE404F885}"/>
                </a:ext>
              </a:extLst>
            </p:cNvPr>
            <p:cNvGrpSpPr/>
            <p:nvPr/>
          </p:nvGrpSpPr>
          <p:grpSpPr>
            <a:xfrm>
              <a:off x="679112" y="1454652"/>
              <a:ext cx="3685070" cy="4755648"/>
              <a:chOff x="679112" y="1454652"/>
              <a:chExt cx="4402766" cy="4755648"/>
            </a:xfrm>
          </p:grpSpPr>
          <p:sp>
            <p:nvSpPr>
              <p:cNvPr id="12" name="Rectangular Callout 11">
                <a:extLst>
                  <a:ext uri="{FF2B5EF4-FFF2-40B4-BE49-F238E27FC236}">
                    <a16:creationId xmlns:a16="http://schemas.microsoft.com/office/drawing/2014/main" id="{9BBCF263-BCEF-AA1F-30C7-12D26F03B683}"/>
                  </a:ext>
                </a:extLst>
              </p:cNvPr>
              <p:cNvSpPr/>
              <p:nvPr/>
            </p:nvSpPr>
            <p:spPr>
              <a:xfrm>
                <a:off x="679112" y="2679405"/>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4" name="Content Placeholder 2">
                <a:extLst>
                  <a:ext uri="{FF2B5EF4-FFF2-40B4-BE49-F238E27FC236}">
                    <a16:creationId xmlns:a16="http://schemas.microsoft.com/office/drawing/2014/main" id="{469A08AD-3ECE-BFC2-1234-F9A1D7A69F4E}"/>
                  </a:ext>
                </a:extLst>
              </p:cNvPr>
              <p:cNvSpPr txBox="1">
                <a:spLocks/>
              </p:cNvSpPr>
              <p:nvPr/>
            </p:nvSpPr>
            <p:spPr>
              <a:xfrm>
                <a:off x="914800" y="3068235"/>
                <a:ext cx="3931388" cy="1893306"/>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pPr>
                <a:r>
                  <a:rPr lang="en-GB" sz="1600" dirty="0"/>
                  <a:t>Clarification of the 12-week rule:</a:t>
                </a:r>
              </a:p>
              <a:p>
                <a:pPr lvl="1">
                  <a:spcBef>
                    <a:spcPts val="0"/>
                  </a:spcBef>
                </a:pPr>
                <a:r>
                  <a:rPr lang="en-GB" sz="1600" dirty="0"/>
                  <a:t>	12 weeks are extended to cover the period during which PRA is considering a permanent approval application</a:t>
                </a:r>
              </a:p>
              <a:p>
                <a:pPr lvl="1">
                  <a:spcBef>
                    <a:spcPts val="0"/>
                  </a:spcBef>
                </a:pPr>
                <a:r>
                  <a:rPr lang="en-GB" sz="1600" dirty="0"/>
                  <a:t>	Table of examples showing how the 12-week rule works in various scenarios</a:t>
                </a:r>
              </a:p>
              <a:p>
                <a:pPr>
                  <a:spcBef>
                    <a:spcPts val="0"/>
                  </a:spcBef>
                </a:pPr>
                <a:r>
                  <a:rPr lang="en-GB" sz="1600" dirty="0"/>
                  <a:t>Extension in scope of SMF7 to include controllers</a:t>
                </a:r>
              </a:p>
              <a:p>
                <a:pPr>
                  <a:spcBef>
                    <a:spcPts val="0"/>
                  </a:spcBef>
                </a:pPr>
                <a:endParaRPr lang="en-GB" sz="1600" dirty="0"/>
              </a:p>
            </p:txBody>
          </p:sp>
          <p:sp>
            <p:nvSpPr>
              <p:cNvPr id="15" name="Rectangular Callout 14">
                <a:extLst>
                  <a:ext uri="{FF2B5EF4-FFF2-40B4-BE49-F238E27FC236}">
                    <a16:creationId xmlns:a16="http://schemas.microsoft.com/office/drawing/2014/main" id="{11CC1F3B-0624-4FDA-AE73-7E1F2A625178}"/>
                  </a:ext>
                </a:extLst>
              </p:cNvPr>
              <p:cNvSpPr/>
              <p:nvPr/>
            </p:nvSpPr>
            <p:spPr>
              <a:xfrm>
                <a:off x="679113" y="1454652"/>
                <a:ext cx="4402765" cy="1224754"/>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16" name="Content Placeholder 2">
                <a:extLst>
                  <a:ext uri="{FF2B5EF4-FFF2-40B4-BE49-F238E27FC236}">
                    <a16:creationId xmlns:a16="http://schemas.microsoft.com/office/drawing/2014/main" id="{72DCA4D4-ECD4-5E7E-1D25-80CCC94E11A3}"/>
                  </a:ext>
                </a:extLst>
              </p:cNvPr>
              <p:cNvSpPr txBox="1">
                <a:spLocks/>
              </p:cNvSpPr>
              <p:nvPr/>
            </p:nvSpPr>
            <p:spPr>
              <a:xfrm>
                <a:off x="914800" y="1717341"/>
                <a:ext cx="3931388" cy="818042"/>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Senior Managers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Regime</a:t>
                </a:r>
              </a:p>
            </p:txBody>
          </p:sp>
        </p:grpSp>
        <p:grpSp>
          <p:nvGrpSpPr>
            <p:cNvPr id="36" name="Group 35">
              <a:extLst>
                <a:ext uri="{FF2B5EF4-FFF2-40B4-BE49-F238E27FC236}">
                  <a16:creationId xmlns:a16="http://schemas.microsoft.com/office/drawing/2014/main" id="{EE169367-43F3-E6CF-527B-3F05568C3356}"/>
                </a:ext>
              </a:extLst>
            </p:cNvPr>
            <p:cNvGrpSpPr/>
            <p:nvPr/>
          </p:nvGrpSpPr>
          <p:grpSpPr>
            <a:xfrm>
              <a:off x="4470758" y="1456781"/>
              <a:ext cx="3685070" cy="4755648"/>
              <a:chOff x="679112" y="1454652"/>
              <a:chExt cx="4402766" cy="4755648"/>
            </a:xfrm>
          </p:grpSpPr>
          <p:sp>
            <p:nvSpPr>
              <p:cNvPr id="37" name="Rectangular Callout 36">
                <a:extLst>
                  <a:ext uri="{FF2B5EF4-FFF2-40B4-BE49-F238E27FC236}">
                    <a16:creationId xmlns:a16="http://schemas.microsoft.com/office/drawing/2014/main" id="{DB446317-536D-6C7D-E130-2EAB7BF08CFC}"/>
                  </a:ext>
                </a:extLst>
              </p:cNvPr>
              <p:cNvSpPr/>
              <p:nvPr/>
            </p:nvSpPr>
            <p:spPr>
              <a:xfrm>
                <a:off x="679112" y="2679405"/>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38" name="Content Placeholder 2">
                <a:extLst>
                  <a:ext uri="{FF2B5EF4-FFF2-40B4-BE49-F238E27FC236}">
                    <a16:creationId xmlns:a16="http://schemas.microsoft.com/office/drawing/2014/main" id="{605FB84F-A701-BEBE-FF7E-55B9821019D5}"/>
                  </a:ext>
                </a:extLst>
              </p:cNvPr>
              <p:cNvSpPr txBox="1">
                <a:spLocks/>
              </p:cNvSpPr>
              <p:nvPr/>
            </p:nvSpPr>
            <p:spPr>
              <a:xfrm>
                <a:off x="914799" y="3066106"/>
                <a:ext cx="4058722" cy="1400497"/>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Bef>
                    <a:spcPts val="0"/>
                  </a:spcBef>
                </a:pPr>
                <a:r>
                  <a:rPr lang="en-GB" sz="1600" dirty="0"/>
                  <a:t>Ahead of removal of the legislative basis for the Certification Regime in </a:t>
                </a:r>
                <a:r>
                  <a:rPr lang="en-GB" sz="1600" dirty="0" err="1"/>
                  <a:t>FSMA</a:t>
                </a:r>
                <a:r>
                  <a:rPr lang="en-GB" sz="1600" dirty="0"/>
                  <a:t>, PRA proposes to clarify its expectations concerning the annual certification assessment</a:t>
                </a:r>
              </a:p>
              <a:p>
                <a:pPr>
                  <a:spcBef>
                    <a:spcPts val="0"/>
                  </a:spcBef>
                </a:pPr>
                <a:endParaRPr lang="en-GB" sz="1600" dirty="0"/>
              </a:p>
              <a:p>
                <a:pPr>
                  <a:spcBef>
                    <a:spcPts val="0"/>
                  </a:spcBef>
                </a:pPr>
                <a:r>
                  <a:rPr lang="en-GB" sz="1600" dirty="0"/>
                  <a:t>PRA cannot currently remove the requirement to conduct an annual fitness and propriety assessment, as this is a legislative requirement</a:t>
                </a:r>
              </a:p>
              <a:p>
                <a:pPr>
                  <a:spcBef>
                    <a:spcPts val="0"/>
                  </a:spcBef>
                </a:pPr>
                <a:endParaRPr lang="en-GB" sz="1600" dirty="0"/>
              </a:p>
            </p:txBody>
          </p:sp>
          <p:sp>
            <p:nvSpPr>
              <p:cNvPr id="39" name="Rectangular Callout 38">
                <a:extLst>
                  <a:ext uri="{FF2B5EF4-FFF2-40B4-BE49-F238E27FC236}">
                    <a16:creationId xmlns:a16="http://schemas.microsoft.com/office/drawing/2014/main" id="{11F7F9D6-2A71-F344-C28A-BDF5FE855C92}"/>
                  </a:ext>
                </a:extLst>
              </p:cNvPr>
              <p:cNvSpPr/>
              <p:nvPr/>
            </p:nvSpPr>
            <p:spPr>
              <a:xfrm>
                <a:off x="679113" y="1454652"/>
                <a:ext cx="4402765" cy="1222624"/>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40" name="Content Placeholder 2">
                <a:extLst>
                  <a:ext uri="{FF2B5EF4-FFF2-40B4-BE49-F238E27FC236}">
                    <a16:creationId xmlns:a16="http://schemas.microsoft.com/office/drawing/2014/main" id="{84F6B98C-0F3A-473A-3559-59F387B917CA}"/>
                  </a:ext>
                </a:extLst>
              </p:cNvPr>
              <p:cNvSpPr txBox="1">
                <a:spLocks/>
              </p:cNvSpPr>
              <p:nvPr/>
            </p:nvSpPr>
            <p:spPr>
              <a:xfrm>
                <a:off x="914800" y="1717340"/>
                <a:ext cx="3931388" cy="922615"/>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Certification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Regime </a:t>
                </a:r>
              </a:p>
            </p:txBody>
          </p:sp>
        </p:grpSp>
        <p:grpSp>
          <p:nvGrpSpPr>
            <p:cNvPr id="41" name="Group 40">
              <a:extLst>
                <a:ext uri="{FF2B5EF4-FFF2-40B4-BE49-F238E27FC236}">
                  <a16:creationId xmlns:a16="http://schemas.microsoft.com/office/drawing/2014/main" id="{F1AD34A5-5E60-7D20-09EA-D07E4236CB03}"/>
                </a:ext>
              </a:extLst>
            </p:cNvPr>
            <p:cNvGrpSpPr/>
            <p:nvPr/>
          </p:nvGrpSpPr>
          <p:grpSpPr>
            <a:xfrm>
              <a:off x="8262404" y="1458910"/>
              <a:ext cx="3685070" cy="4738866"/>
              <a:chOff x="679112" y="1454652"/>
              <a:chExt cx="4402766" cy="4738866"/>
            </a:xfrm>
          </p:grpSpPr>
          <p:sp>
            <p:nvSpPr>
              <p:cNvPr id="42" name="Rectangular Callout 41">
                <a:extLst>
                  <a:ext uri="{FF2B5EF4-FFF2-40B4-BE49-F238E27FC236}">
                    <a16:creationId xmlns:a16="http://schemas.microsoft.com/office/drawing/2014/main" id="{0C82B45D-C58C-0EB3-90A1-5CE6E275BF83}"/>
                  </a:ext>
                </a:extLst>
              </p:cNvPr>
              <p:cNvSpPr/>
              <p:nvPr/>
            </p:nvSpPr>
            <p:spPr>
              <a:xfrm>
                <a:off x="679112" y="2662623"/>
                <a:ext cx="4402765" cy="3530895"/>
              </a:xfrm>
              <a:prstGeom prst="wedgeRectCallout">
                <a:avLst>
                  <a:gd name="adj1" fmla="val -47928"/>
                  <a:gd name="adj2" fmla="val -2418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3" name="Content Placeholder 2">
                <a:extLst>
                  <a:ext uri="{FF2B5EF4-FFF2-40B4-BE49-F238E27FC236}">
                    <a16:creationId xmlns:a16="http://schemas.microsoft.com/office/drawing/2014/main" id="{D882E7AB-7EAA-2397-3370-072FBCC5DBD3}"/>
                  </a:ext>
                </a:extLst>
              </p:cNvPr>
              <p:cNvSpPr txBox="1">
                <a:spLocks/>
              </p:cNvSpPr>
              <p:nvPr/>
            </p:nvSpPr>
            <p:spPr>
              <a:xfrm>
                <a:off x="914800" y="3063977"/>
                <a:ext cx="3931388" cy="1400492"/>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lvl="0"/>
                <a:r>
                  <a:rPr lang="en-GB" sz="1600" dirty="0"/>
                  <a:t>Extension of Senior Manager Conduct Rules to individuals performing </a:t>
                </a:r>
                <a:r>
                  <a:rPr lang="en-GB" sz="1600" dirty="0" err="1"/>
                  <a:t>SMFs</a:t>
                </a:r>
                <a:r>
                  <a:rPr lang="en-GB" sz="1600" dirty="0"/>
                  <a:t> under the 12 week rule </a:t>
                </a:r>
              </a:p>
              <a:p>
                <a:pPr lvl="0"/>
                <a:r>
                  <a:rPr lang="en-GB" sz="1600" dirty="0"/>
                  <a:t>(who currently are only subject to the Individual Conduct Rules in those circumstances)</a:t>
                </a:r>
              </a:p>
              <a:p>
                <a:pPr lvl="0"/>
                <a:endParaRPr lang="en-GB" sz="1600" dirty="0"/>
              </a:p>
            </p:txBody>
          </p:sp>
          <p:sp>
            <p:nvSpPr>
              <p:cNvPr id="44" name="Rectangular Callout 43">
                <a:extLst>
                  <a:ext uri="{FF2B5EF4-FFF2-40B4-BE49-F238E27FC236}">
                    <a16:creationId xmlns:a16="http://schemas.microsoft.com/office/drawing/2014/main" id="{94041A90-2B68-1BDD-2DB9-64D19EC7E6E4}"/>
                  </a:ext>
                </a:extLst>
              </p:cNvPr>
              <p:cNvSpPr/>
              <p:nvPr/>
            </p:nvSpPr>
            <p:spPr>
              <a:xfrm>
                <a:off x="679113" y="1454652"/>
                <a:ext cx="4402765" cy="1220496"/>
              </a:xfrm>
              <a:prstGeom prst="wedgeRectCallout">
                <a:avLst>
                  <a:gd name="adj1" fmla="val -21656"/>
                  <a:gd name="adj2" fmla="val 780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ahoma"/>
                  <a:ea typeface="+mn-ea"/>
                  <a:cs typeface="+mn-cs"/>
                </a:endParaRPr>
              </a:p>
            </p:txBody>
          </p:sp>
          <p:sp>
            <p:nvSpPr>
              <p:cNvPr id="45" name="Content Placeholder 2">
                <a:extLst>
                  <a:ext uri="{FF2B5EF4-FFF2-40B4-BE49-F238E27FC236}">
                    <a16:creationId xmlns:a16="http://schemas.microsoft.com/office/drawing/2014/main" id="{CC2F51A2-EDC2-1C36-EEA3-FC57D6737FF2}"/>
                  </a:ext>
                </a:extLst>
              </p:cNvPr>
              <p:cNvSpPr txBox="1">
                <a:spLocks/>
              </p:cNvSpPr>
              <p:nvPr/>
            </p:nvSpPr>
            <p:spPr>
              <a:xfrm>
                <a:off x="914799" y="1717340"/>
                <a:ext cx="3028496" cy="922615"/>
              </a:xfrm>
              <a:prstGeom prst="rect">
                <a:avLst/>
              </a:prstGeom>
            </p:spPr>
            <p:txBody>
              <a:bodyPr vert="horz" lIns="0" tIns="0" rIns="0" bIns="0" rtlCol="0" anchor="t" anchorCtr="0">
                <a:noAutofit/>
              </a:bodyPr>
              <a:lstStyle>
                <a:lvl1pPr marL="457200" indent="-457200" algn="l" defTabSz="914400" rtl="0" eaLnBrk="1" latinLnBrk="0" hangingPunct="1">
                  <a:lnSpc>
                    <a:spcPct val="100000"/>
                  </a:lnSpc>
                  <a:spcBef>
                    <a:spcPts val="1200"/>
                  </a:spcBef>
                  <a:buSzPct val="100000"/>
                  <a:buFont typeface="Arial" panose="020B0604020202020204" pitchFamily="34" charset="0"/>
                  <a:buChar char="•"/>
                  <a:defRPr sz="2800" kern="1200">
                    <a:solidFill>
                      <a:schemeClr val="tx2"/>
                    </a:solidFill>
                    <a:latin typeface="+mn-lt"/>
                    <a:ea typeface="+mn-ea"/>
                    <a:cs typeface="+mn-cs"/>
                  </a:defRPr>
                </a:lvl1pPr>
                <a:lvl2pPr marL="900000" indent="-432000" algn="l" defTabSz="914400" rtl="0" eaLnBrk="1" latinLnBrk="0" hangingPunct="1">
                  <a:lnSpc>
                    <a:spcPct val="100000"/>
                  </a:lnSpc>
                  <a:spcBef>
                    <a:spcPts val="600"/>
                  </a:spcBef>
                  <a:buSzPct val="100000"/>
                  <a:buFont typeface="Arial" panose="020B0604020202020204" pitchFamily="34" charset="0"/>
                  <a:buChar char="•"/>
                  <a:defRPr sz="2400" kern="1200">
                    <a:solidFill>
                      <a:schemeClr val="tx2"/>
                    </a:solidFill>
                    <a:latin typeface="+mn-lt"/>
                    <a:ea typeface="+mn-ea"/>
                    <a:cs typeface="+mn-cs"/>
                  </a:defRPr>
                </a:lvl2pPr>
                <a:lvl3pPr marL="1260000" indent="-3600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2"/>
                    </a:solidFill>
                    <a:latin typeface="+mn-lt"/>
                    <a:ea typeface="+mn-ea"/>
                    <a:cs typeface="+mn-cs"/>
                  </a:defRPr>
                </a:lvl3pPr>
                <a:lvl4pPr marL="1584000" indent="-3240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2"/>
                    </a:solidFill>
                    <a:latin typeface="+mn-lt"/>
                    <a:ea typeface="+mn-ea"/>
                    <a:cs typeface="+mn-cs"/>
                  </a:defRPr>
                </a:lvl4pPr>
                <a:lvl5pPr marL="1872000" indent="-288000" algn="l" defTabSz="914400" rtl="0" eaLnBrk="1" latinLnBrk="0" hangingPunct="1">
                  <a:lnSpc>
                    <a:spcPct val="100000"/>
                  </a:lnSpc>
                  <a:spcBef>
                    <a:spcPts val="500"/>
                  </a:spcBef>
                  <a:buSzPct val="100000"/>
                  <a:buFont typeface="Arial" panose="020B0604020202020204" pitchFamily="34" charset="0"/>
                  <a:buChar char="•"/>
                  <a:defRPr sz="1600" kern="1200">
                    <a:solidFill>
                      <a:schemeClr val="tx2"/>
                    </a:solidFill>
                    <a:latin typeface="+mn-lt"/>
                    <a:ea typeface="+mn-ea"/>
                    <a:cs typeface="+mn-cs"/>
                  </a:defRPr>
                </a:lvl5pPr>
                <a:lvl6pPr marL="2160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6pPr>
                <a:lvl7pPr marL="2448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7pPr>
                <a:lvl8pPr marL="2736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8pPr>
                <a:lvl9pPr marL="3024000" indent="-288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Conduct </a:t>
                </a:r>
              </a:p>
              <a:p>
                <a:pPr marL="0" indent="0">
                  <a:spcBef>
                    <a:spcPts val="0"/>
                  </a:spcBef>
                  <a:buNone/>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Rules</a:t>
                </a:r>
              </a:p>
            </p:txBody>
          </p:sp>
        </p:grpSp>
      </p:grpSp>
      <p:pic>
        <p:nvPicPr>
          <p:cNvPr id="11" name="Picture 10" descr="BCLP Icon&#10;Image Name: 07_Education &amp; talent__Language">
            <a:extLst>
              <a:ext uri="{FF2B5EF4-FFF2-40B4-BE49-F238E27FC236}">
                <a16:creationId xmlns:a16="http://schemas.microsoft.com/office/drawing/2014/main" id="{E628FFE5-9BED-BD1A-7EF7-E8DA686AD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94" y="1690195"/>
            <a:ext cx="1080000" cy="1080000"/>
          </a:xfrm>
          <a:prstGeom prst="rect">
            <a:avLst/>
          </a:prstGeom>
        </p:spPr>
      </p:pic>
      <p:pic>
        <p:nvPicPr>
          <p:cNvPr id="17" name="Picture 16" descr="BCLP Icon&#10;Image Name: 07_Education &amp; talent__Medal">
            <a:extLst>
              <a:ext uri="{FF2B5EF4-FFF2-40B4-BE49-F238E27FC236}">
                <a16:creationId xmlns:a16="http://schemas.microsoft.com/office/drawing/2014/main" id="{45D79209-6265-8299-B7FA-0AA45EB44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839" y="1690195"/>
            <a:ext cx="1080000" cy="1080000"/>
          </a:xfrm>
          <a:prstGeom prst="rect">
            <a:avLst/>
          </a:prstGeom>
        </p:spPr>
      </p:pic>
      <p:pic>
        <p:nvPicPr>
          <p:cNvPr id="19" name="Picture 18" descr="BCLP Icon&#10;Image Name: 07_Education &amp; talent__Grammar Check">
            <a:extLst>
              <a:ext uri="{FF2B5EF4-FFF2-40B4-BE49-F238E27FC236}">
                <a16:creationId xmlns:a16="http://schemas.microsoft.com/office/drawing/2014/main" id="{02A5D2A4-83E3-BD94-30BB-72616DF3C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0762" y="1690195"/>
            <a:ext cx="1080000" cy="1080000"/>
          </a:xfrm>
          <a:prstGeom prst="rect">
            <a:avLst/>
          </a:prstGeom>
        </p:spPr>
      </p:pic>
    </p:spTree>
    <p:extLst>
      <p:ext uri="{BB962C8B-B14F-4D97-AF65-F5344CB8AC3E}">
        <p14:creationId xmlns:p14="http://schemas.microsoft.com/office/powerpoint/2010/main" val="636002935"/>
      </p:ext>
    </p:extLst>
  </p:cSld>
  <p:clrMapOvr>
    <a:masterClrMapping/>
  </p:clrMapOvr>
</p:sld>
</file>

<file path=ppt/theme/theme1.xml><?xml version="1.0" encoding="utf-8"?>
<a:theme xmlns:a="http://schemas.openxmlformats.org/drawingml/2006/main" name="1 Firm-Standard">
  <a:themeElements>
    <a:clrScheme name="1 Firm-Standard">
      <a:dk1>
        <a:sysClr val="windowText" lastClr="000000"/>
      </a:dk1>
      <a:lt1>
        <a:sysClr val="window" lastClr="FFFFFF"/>
      </a:lt1>
      <a:dk2>
        <a:srgbClr val="000000"/>
      </a:dk2>
      <a:lt2>
        <a:srgbClr val="EBEAE3"/>
      </a:lt2>
      <a:accent1>
        <a:srgbClr val="455E6B"/>
      </a:accent1>
      <a:accent2>
        <a:srgbClr val="9FD6F6"/>
      </a:accent2>
      <a:accent3>
        <a:srgbClr val="4B4F50"/>
      </a:accent3>
      <a:accent4>
        <a:srgbClr val="D1CCBA"/>
      </a:accent4>
      <a:accent5>
        <a:srgbClr val="467264"/>
      </a:accent5>
      <a:accent6>
        <a:srgbClr val="7CC5AD"/>
      </a:accent6>
      <a:hlink>
        <a:srgbClr val="4B4F50"/>
      </a:hlink>
      <a:folHlink>
        <a:srgbClr val="455E6B"/>
      </a:folHlink>
    </a:clrScheme>
    <a:fontScheme name="BCLP Font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2800" dirty="0" err="1" smtClean="0"/>
        </a:defPPr>
      </a:lstStyle>
    </a:txDef>
  </a:objectDefaults>
  <a:extraClrSchemeLst/>
  <a:custClrLst>
    <a:custClr name="BCLP Orange">
      <a:srgbClr val="FF5519"/>
    </a:custClr>
    <a:custClr name="BCLP Gray Two">
      <a:srgbClr val="EBEAE3"/>
    </a:custClr>
    <a:custClr name="BCLP Gray Three">
      <a:srgbClr val="E2DED2"/>
    </a:custClr>
    <a:custClr name="BCLP Rich Yellow">
      <a:srgbClr val="F9B122"/>
    </a:custClr>
    <a:custClr name="BCLP Bright Yellow">
      <a:srgbClr val="FFDF43"/>
    </a:custClr>
    <a:custClr name="Alert Red">
      <a:srgbClr val="D1103B"/>
    </a:custClr>
  </a:custClrLst>
  <a:extLst>
    <a:ext uri="{05A4C25C-085E-4340-85A3-A5531E510DB2}">
      <thm15:themeFamily xmlns:thm15="http://schemas.microsoft.com/office/thememl/2012/main" name="blank.potx" id="{7EE55D5F-3A19-44DD-9E72-3C83F9DDAA13}" vid="{ECF39BC3-FA10-49DC-903B-7B3300EE90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Tahoma"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CLP Orange">
      <a:srgbClr val="FF5519"/>
    </a:custClr>
    <a:custClr name="BCLP Gray Two">
      <a:srgbClr val="EBEAE3"/>
    </a:custClr>
    <a:custClr name="BCLP Gray Three">
      <a:srgbClr val="E2DED2"/>
    </a:custClr>
    <a:custClr name="BCLP Rich Yellow">
      <a:srgbClr val="F9B122"/>
    </a:custClr>
    <a:custClr name="BCLP Bright Yellow">
      <a:srgbClr val="FFDF43"/>
    </a:custClr>
    <a:custClr name="Alert Red">
      <a:srgbClr val="D1103B"/>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Tahoma"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CLP Orange">
      <a:srgbClr val="FF5519"/>
    </a:custClr>
    <a:custClr name="BCLP Gray Two">
      <a:srgbClr val="EBEAE3"/>
    </a:custClr>
    <a:custClr name="BCLP Gray Three">
      <a:srgbClr val="E2DED2"/>
    </a:custClr>
    <a:custClr name="BCLP Rich Yellow">
      <a:srgbClr val="F9B122"/>
    </a:custClr>
    <a:custClr name="BCLP Bright Yellow">
      <a:srgbClr val="FFDF43"/>
    </a:custClr>
    <a:custClr name="Alert Red">
      <a:srgbClr val="D1103B"/>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1436</Words>
  <Application>Microsoft Office PowerPoint</Application>
  <PresentationFormat>Widescreen</PresentationFormat>
  <Paragraphs>169</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Inter UI</vt:lpstr>
      <vt:lpstr>Inter UI Medium</vt:lpstr>
      <vt:lpstr>Tahoma</vt:lpstr>
      <vt:lpstr>1 Firm-Standard</vt:lpstr>
      <vt:lpstr>AFB VIRTUAL SEMINAR  INITIAL BRIEFING ON PROPOSED CHANGES TO THE SENIOR MANAGERS REGIME  17 JULY 2025        </vt:lpstr>
      <vt:lpstr>Speakers</vt:lpstr>
      <vt:lpstr>Session outline</vt:lpstr>
      <vt:lpstr>SM&amp;CR Reform: Timeline to 15 July 2025</vt:lpstr>
      <vt:lpstr>Context – The UK growth agenda</vt:lpstr>
      <vt:lpstr>In HM Treasury’s own words</vt:lpstr>
      <vt:lpstr>Overview of the three consultations published on 15 July – how do they fit together?</vt:lpstr>
      <vt:lpstr>Key proposals from HM Treasury: SMCR legislative change</vt:lpstr>
      <vt:lpstr>Key points from Bank of England / PRA proposals</vt:lpstr>
      <vt:lpstr>Proposed new PRA guidance on individuals who should be approved by PRA as SMF7</vt:lpstr>
      <vt:lpstr>FCA’s list of its own proposals – Phase 1  (pre-legislative change) – CP para 1.9</vt:lpstr>
      <vt:lpstr>FCA ‘Phase 1’ proposal to amend the 12-week rule</vt:lpstr>
      <vt:lpstr>FCA proposals on regulatory references</vt:lpstr>
      <vt:lpstr>FCA proposals on regulatory references</vt:lpstr>
      <vt:lpstr>FCA proposals on regulatory references</vt:lpstr>
      <vt:lpstr>FCA ‘Phase 1’ proposal to clarify guidance on reporting suspension of an individual</vt:lpstr>
      <vt:lpstr>FCA proposals – Phase 2  (post-legislative change)</vt:lpstr>
      <vt:lpstr>Next steps</vt:lpstr>
      <vt:lpstr>PowerPoint Presentation</vt:lpstr>
      <vt:lpstr>PLEASE SCAN QR CODE   TO PROVIDE FEEDBACK</vt:lpstr>
    </vt:vector>
  </TitlesOfParts>
  <Company>Bryan Cave Leighton Paisner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BCLP</dc:creator>
  <cp:lastModifiedBy>Amanda Keegan</cp:lastModifiedBy>
  <cp:revision>23</cp:revision>
  <dcterms:created xsi:type="dcterms:W3CDTF">2025-07-16T10:41:36Z</dcterms:created>
  <dcterms:modified xsi:type="dcterms:W3CDTF">2025-07-17T14:36:38Z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ustomFooter">
    <vt:lpwstr>Unprofiled document</vt:lpwstr>
  </property>
  <property fmtid="{D5CDD505-2E9C-101B-9397-08002B2CF9AE}" pid="3" name="DocIdFormat">
    <vt:lpwstr>$DocumentNumber$.$DocumentVersion$</vt:lpwstr>
  </property>
  <property fmtid="{D5CDD505-2E9C-101B-9397-08002B2CF9AE}" pid="4" name="Keywords">
    <vt:lpwstr>Unprofiled document</vt:lpwstr>
  </property>
  <property fmtid="{D5CDD505-2E9C-101B-9397-08002B2CF9AE}" pid="5" name="LastEdit">
    <vt:lpwstr>16.07.25</vt:lpwstr>
  </property>
  <property fmtid="{D5CDD505-2E9C-101B-9397-08002B2CF9AE}" pid="6" name="VersionCreated">
    <vt:lpwstr>16.07.25</vt:lpwstr>
  </property>
  <property fmtid="{D5CDD505-2E9C-101B-9397-08002B2CF9AE}" pid="7" name="CreateDate">
    <vt:lpwstr>16.07.25</vt:lpwstr>
  </property>
</Properties>
</file>